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66" r:id="rId3"/>
    <p:sldId id="317" r:id="rId4"/>
    <p:sldId id="277" r:id="rId5"/>
    <p:sldId id="304" r:id="rId6"/>
    <p:sldId id="303" r:id="rId7"/>
    <p:sldId id="285" r:id="rId8"/>
    <p:sldId id="313" r:id="rId9"/>
    <p:sldId id="306" r:id="rId10"/>
    <p:sldId id="307" r:id="rId11"/>
    <p:sldId id="325" r:id="rId12"/>
    <p:sldId id="316" r:id="rId13"/>
    <p:sldId id="301" r:id="rId14"/>
    <p:sldId id="287" r:id="rId15"/>
    <p:sldId id="302" r:id="rId16"/>
    <p:sldId id="290" r:id="rId17"/>
    <p:sldId id="291" r:id="rId18"/>
    <p:sldId id="318" r:id="rId19"/>
    <p:sldId id="315" r:id="rId20"/>
    <p:sldId id="293" r:id="rId21"/>
    <p:sldId id="294" r:id="rId22"/>
    <p:sldId id="321" r:id="rId23"/>
    <p:sldId id="292" r:id="rId24"/>
    <p:sldId id="319" r:id="rId25"/>
    <p:sldId id="322" r:id="rId26"/>
    <p:sldId id="324" r:id="rId27"/>
    <p:sldId id="323" r:id="rId28"/>
    <p:sldId id="320" r:id="rId29"/>
    <p:sldId id="314" r:id="rId30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05" autoAdjust="0"/>
  </p:normalViewPr>
  <p:slideViewPr>
    <p:cSldViewPr snapToGrid="0" snapToObjects="1">
      <p:cViewPr>
        <p:scale>
          <a:sx n="112" d="100"/>
          <a:sy n="112" d="100"/>
        </p:scale>
        <p:origin x="-1544" y="-8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66CDD-D1F7-5D44-8D8E-4A44E39BB3CF}" type="datetimeFigureOut">
              <a:rPr lang="de-DE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9B4AA-1EA2-6C41-AA68-7AC53802C6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3347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05.12.15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2096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6415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6415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2470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Filtering-based</a:t>
            </a:r>
            <a:r>
              <a:rPr lang="de-DE" dirty="0" smtClean="0"/>
              <a:t>:</a:t>
            </a:r>
            <a:r>
              <a:rPr lang="de-DE" baseline="0" dirty="0" smtClean="0"/>
              <a:t> </a:t>
            </a:r>
            <a:r>
              <a:rPr lang="de-DE" dirty="0" smtClean="0"/>
              <a:t>2 </a:t>
            </a:r>
            <a:r>
              <a:rPr lang="de-DE" dirty="0" err="1" smtClean="0"/>
              <a:t>steps</a:t>
            </a:r>
            <a:r>
              <a:rPr lang="de-DE" dirty="0" smtClean="0"/>
              <a:t> ...</a:t>
            </a:r>
          </a:p>
          <a:p>
            <a:r>
              <a:rPr lang="de-DE" dirty="0" smtClean="0"/>
              <a:t>The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past</a:t>
            </a:r>
            <a:r>
              <a:rPr lang="de-DE" dirty="0" smtClean="0"/>
              <a:t> </a:t>
            </a:r>
            <a:r>
              <a:rPr lang="de-DE" dirty="0" err="1" smtClean="0"/>
              <a:t>observation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transferred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baseline="0" dirty="0" smtClean="0"/>
              <a:t> Frame via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Prior Belief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Filter.</a:t>
            </a:r>
          </a:p>
          <a:p>
            <a:r>
              <a:rPr lang="de-DE" baseline="0" dirty="0" smtClean="0"/>
              <a:t>But a </a:t>
            </a:r>
            <a:r>
              <a:rPr lang="de-DE" baseline="0" dirty="0" err="1" smtClean="0"/>
              <a:t>Past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Estimate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never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corrected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observation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Keyframe-based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nonlinear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optimization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based</a:t>
            </a:r>
            <a:r>
              <a:rPr lang="de-DE" baseline="0" dirty="0" smtClean="0"/>
              <a:t> on a large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landmark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observations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a SET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keyframes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. </a:t>
            </a:r>
          </a:p>
          <a:p>
            <a:r>
              <a:rPr lang="de-DE" baseline="0" dirty="0" err="1" smtClean="0"/>
              <a:t>Like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corrected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observation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ROVIO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OKVIS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8123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two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presented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algorithms</a:t>
            </a:r>
            <a:r>
              <a:rPr lang="de-DE" baseline="0" dirty="0" smtClean="0"/>
              <a:t> on a </a:t>
            </a:r>
            <a:r>
              <a:rPr lang="de-DE" baseline="0" dirty="0" err="1" smtClean="0"/>
              <a:t>dataset</a:t>
            </a:r>
            <a:r>
              <a:rPr lang="de-DE" baseline="0" dirty="0" smtClean="0"/>
              <a:t> Simon Lynen </a:t>
            </a:r>
            <a:r>
              <a:rPr lang="de-DE" baseline="0" dirty="0" err="1" smtClean="0"/>
              <a:t>collected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evaluate</a:t>
            </a:r>
            <a:r>
              <a:rPr lang="de-DE" baseline="0" dirty="0" smtClean="0"/>
              <a:t> OKVIS.</a:t>
            </a:r>
          </a:p>
          <a:p>
            <a:r>
              <a:rPr lang="de-DE" baseline="0" dirty="0" err="1" smtClean="0"/>
              <a:t>long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trajectory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captured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indoors</a:t>
            </a:r>
            <a:r>
              <a:rPr lang="de-DE" baseline="0" dirty="0" smtClean="0"/>
              <a:t>, 100 </a:t>
            </a:r>
            <a:r>
              <a:rPr lang="de-DE" baseline="0" dirty="0" err="1" smtClean="0"/>
              <a:t>handheld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loops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clear</a:t>
            </a:r>
            <a:r>
              <a:rPr lang="de-DE" baseline="0" dirty="0" smtClean="0"/>
              <a:t> out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, but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happened</a:t>
            </a:r>
            <a:r>
              <a:rPr lang="de-DE" baseline="0" dirty="0" smtClean="0"/>
              <a:t> was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6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look at the orientation error at the axes separately, the roll and pitch errors are bounded and below 1 degree for both algorithms over the whole sequence. Thanks to the IMU the gravity vector is observable and therefore errors around axes lying in the horizontal plane are bounded.</a:t>
            </a:r>
            <a:endParaRPr lang="de-CH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major contribution to the absolute orientation error is coming from the yaw error – the rotation around the world-z axis.</a:t>
            </a:r>
            <a:endParaRPr lang="de-CH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7952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 to the Global Accuracy it is of great interest how well tracking is working on short distances. 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relative translation error compares the true and estimated Travelled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Distance between two frames.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9340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DE" dirty="0" smtClean="0"/>
              <a:t>Gap</a:t>
            </a:r>
            <a:r>
              <a:rPr lang="de-DE" baseline="0" dirty="0" smtClean="0"/>
              <a:t> in Global </a:t>
            </a:r>
            <a:r>
              <a:rPr lang="de-DE" baseline="0" dirty="0" err="1" smtClean="0"/>
              <a:t>Accuracy</a:t>
            </a:r>
            <a:endParaRPr lang="de-DE" baseline="0" dirty="0" smtClean="0"/>
          </a:p>
          <a:p>
            <a:pPr marL="228600" indent="-228600">
              <a:buAutoNum type="arabicParenR"/>
            </a:pPr>
            <a:r>
              <a:rPr lang="de-DE" baseline="0" dirty="0" err="1" smtClean="0"/>
              <a:t>Similar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Accuracy</a:t>
            </a:r>
            <a:endParaRPr lang="de-DE" baseline="0" dirty="0" smtClean="0"/>
          </a:p>
          <a:p>
            <a:pPr marL="228600" indent="-228600">
              <a:buAutoNum type="arabicParenR"/>
            </a:pPr>
            <a:r>
              <a:rPr lang="de-DE" baseline="0" dirty="0" err="1" smtClean="0"/>
              <a:t>Regarding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Computational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Complexity</a:t>
            </a:r>
            <a:r>
              <a:rPr lang="de-DE" baseline="0" dirty="0" smtClean="0"/>
              <a:t> ROVIO </a:t>
            </a:r>
            <a:r>
              <a:rPr lang="de-DE" baseline="0" dirty="0" err="1" smtClean="0"/>
              <a:t>is</a:t>
            </a:r>
            <a:endParaRPr lang="de-DE" baseline="0" dirty="0" smtClean="0"/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Beside of these results there is an additional “soft” argument for Rovio: It is working robustly for many people in here – live with the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visensor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simulation and on other different datasets I was working on.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2470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Go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second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, </a:t>
            </a:r>
            <a:r>
              <a:rPr lang="de-DE" dirty="0" err="1" smtClean="0"/>
              <a:t>where</a:t>
            </a:r>
            <a:r>
              <a:rPr lang="de-DE" dirty="0" smtClean="0"/>
              <a:t> I takle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question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Visual-</a:t>
            </a:r>
            <a:r>
              <a:rPr lang="de-DE" dirty="0" err="1" smtClean="0"/>
              <a:t>Inertial</a:t>
            </a:r>
            <a:r>
              <a:rPr lang="de-DE" baseline="0" dirty="0" smtClean="0"/>
              <a:t> Odometry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non-</a:t>
            </a:r>
            <a:r>
              <a:rPr lang="de-DE" baseline="0" dirty="0" err="1" smtClean="0"/>
              <a:t>timesynchronized</a:t>
            </a:r>
            <a:r>
              <a:rPr lang="de-DE" baseline="0" dirty="0" smtClean="0"/>
              <a:t> Hardware.</a:t>
            </a:r>
          </a:p>
          <a:p>
            <a:r>
              <a:rPr lang="de-DE" dirty="0" smtClean="0"/>
              <a:t>The VI </a:t>
            </a:r>
            <a:r>
              <a:rPr lang="de-DE" dirty="0" smtClean="0"/>
              <a:t>SENSOR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hardwarewise</a:t>
            </a:r>
            <a:r>
              <a:rPr lang="de-DE" dirty="0" smtClean="0"/>
              <a:t> </a:t>
            </a:r>
            <a:r>
              <a:rPr lang="de-DE" dirty="0" err="1" smtClean="0"/>
              <a:t>timesynchronized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means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IMU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triggering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sensor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signals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arrive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perfectly</a:t>
            </a:r>
            <a:r>
              <a:rPr lang="de-DE" baseline="0" dirty="0" smtClean="0"/>
              <a:t> time-</a:t>
            </a:r>
            <a:r>
              <a:rPr lang="de-DE" baseline="0" dirty="0" err="1" smtClean="0"/>
              <a:t>aligned</a:t>
            </a:r>
            <a:r>
              <a:rPr lang="de-DE" baseline="0" dirty="0" smtClean="0"/>
              <a:t>.</a:t>
            </a:r>
            <a:endParaRPr lang="de-DE" dirty="0" smtClean="0"/>
          </a:p>
          <a:p>
            <a:r>
              <a:rPr lang="de-DE" dirty="0" smtClean="0"/>
              <a:t>As a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took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visensor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artifical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bias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IMU </a:t>
            </a:r>
            <a:r>
              <a:rPr lang="de-DE" baseline="0" dirty="0" err="1" smtClean="0"/>
              <a:t>timestamp</a:t>
            </a:r>
            <a:endParaRPr lang="de-DE" baseline="0" dirty="0" smtClean="0"/>
          </a:p>
          <a:p>
            <a:r>
              <a:rPr lang="de-DE" baseline="0" dirty="0" smtClean="0"/>
              <a:t>1)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: ROVIO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surprisingly</a:t>
            </a:r>
            <a:r>
              <a:rPr lang="de-DE" baseline="0" dirty="0" smtClean="0"/>
              <a:t> robust </a:t>
            </a:r>
            <a:r>
              <a:rPr lang="de-DE" baseline="0" dirty="0" err="1" smtClean="0"/>
              <a:t>untill</a:t>
            </a:r>
            <a:r>
              <a:rPr lang="de-DE" baseline="0" dirty="0" smtClean="0"/>
              <a:t> 50 </a:t>
            </a:r>
            <a:r>
              <a:rPr lang="de-DE" baseline="0" dirty="0" err="1" smtClean="0"/>
              <a:t>ms</a:t>
            </a:r>
            <a:r>
              <a:rPr lang="de-DE" baseline="0" dirty="0" smtClean="0"/>
              <a:t>, DIVERGING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</a:t>
            </a:r>
            <a:r>
              <a:rPr lang="de-DE" baseline="0" dirty="0" smtClean="0"/>
              <a:t>100ms</a:t>
            </a:r>
            <a:endParaRPr lang="de-DE" baseline="0" dirty="0" smtClean="0"/>
          </a:p>
          <a:p>
            <a:r>
              <a:rPr lang="de-DE" baseline="0" dirty="0" smtClean="0"/>
              <a:t>2) A </a:t>
            </a:r>
            <a:r>
              <a:rPr lang="de-DE" baseline="0" dirty="0" err="1" smtClean="0"/>
              <a:t>second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</a:t>
            </a:r>
            <a:r>
              <a:rPr lang="de-DE" baseline="0" dirty="0" smtClean="0"/>
              <a:t> ...</a:t>
            </a:r>
          </a:p>
          <a:p>
            <a:r>
              <a:rPr lang="de-DE" baseline="0" dirty="0" err="1" smtClean="0"/>
              <a:t>Normally</a:t>
            </a:r>
            <a:r>
              <a:rPr lang="de-DE" baseline="0" dirty="0" smtClean="0"/>
              <a:t> Rovio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estimating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camera</a:t>
            </a:r>
            <a:r>
              <a:rPr lang="de-DE" baseline="0" dirty="0" smtClean="0"/>
              <a:t>-IMU </a:t>
            </a:r>
            <a:r>
              <a:rPr lang="de-DE" baseline="0" dirty="0" err="1" smtClean="0"/>
              <a:t>extrinsics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constantly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6762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This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encouraged</a:t>
            </a:r>
            <a:r>
              <a:rPr lang="de-DE" dirty="0" smtClean="0"/>
              <a:t> </a:t>
            </a:r>
            <a:r>
              <a:rPr lang="de-DE" dirty="0" err="1" smtClean="0"/>
              <a:t>us</a:t>
            </a:r>
            <a:r>
              <a:rPr lang="de-DE" dirty="0" smtClean="0"/>
              <a:t> ...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6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0545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C046-B50E-FE4F-94B7-776F2E4B7585}" type="datetime1">
              <a:rPr lang="de-CH" smtClean="0"/>
              <a:t>05.12.15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A7700-E2A4-2246-9A22-03A816779BB3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A387-1FD2-6B42-90B5-8804A61BCC8C}" type="datetime1">
              <a:rPr lang="de-CH" smtClean="0"/>
              <a:t>05.12.15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D198B-28BB-4D4E-B737-4063F14B5D8F}" type="datetime1">
              <a:rPr lang="de-CH" smtClean="0"/>
              <a:t>05.12.15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bg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9842-1FD4-A345-BFC0-A0BF0FC072CF}" type="datetime1">
              <a:rPr lang="de-CH" smtClean="0"/>
              <a:t>05.12.15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5629-5327-A84F-B800-CB5895BC7F5C}" type="datetime1">
              <a:rPr lang="de-CH" smtClean="0"/>
              <a:t>05.12.15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F061-9C64-5548-AF47-B237C272BCF4}" type="datetime1">
              <a:rPr lang="de-CH" smtClean="0"/>
              <a:t>05.12.15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430F1-23D2-E941-90A1-94E0A4A8DDF8}" type="datetime1">
              <a:rPr lang="de-CH" smtClean="0"/>
              <a:t>05.12.15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5D812-CA6E-E84E-A0F1-4F66D8F30BD5}" type="datetime1">
              <a:rPr lang="de-CH" smtClean="0"/>
              <a:t>05.12.15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bg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7631156-B643-E54E-BDE1-EF1DCB088244}" type="datetime1">
              <a:rPr lang="de-CH" smtClean="0"/>
              <a:t>05.12.15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9" name="Bild 1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3850" y="6383063"/>
            <a:ext cx="1470840" cy="3939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45.emf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6" Type="http://schemas.openxmlformats.org/officeDocument/2006/relationships/image" Target="../media/image49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emf"/><Relationship Id="rId12" Type="http://schemas.openxmlformats.org/officeDocument/2006/relationships/image" Target="../media/image41.emf"/><Relationship Id="rId13" Type="http://schemas.openxmlformats.org/officeDocument/2006/relationships/image" Target="../media/image57.emf"/><Relationship Id="rId14" Type="http://schemas.openxmlformats.org/officeDocument/2006/relationships/image" Target="../media/image58.emf"/><Relationship Id="rId15" Type="http://schemas.openxmlformats.org/officeDocument/2006/relationships/image" Target="../media/image59.emf"/><Relationship Id="rId16" Type="http://schemas.openxmlformats.org/officeDocument/2006/relationships/image" Target="../media/image60.emf"/><Relationship Id="rId17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54.emf"/><Relationship Id="rId8" Type="http://schemas.openxmlformats.org/officeDocument/2006/relationships/image" Target="../media/image19.emf"/><Relationship Id="rId9" Type="http://schemas.openxmlformats.org/officeDocument/2006/relationships/image" Target="../media/image20.emf"/><Relationship Id="rId10" Type="http://schemas.openxmlformats.org/officeDocument/2006/relationships/image" Target="../media/image5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1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emf"/><Relationship Id="rId8" Type="http://schemas.openxmlformats.org/officeDocument/2006/relationships/image" Target="../media/image20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 smtClean="0"/>
              <a:t>Julian Surber</a:t>
            </a:r>
            <a:endParaRPr lang="de-CH" b="1" dirty="0"/>
          </a:p>
          <a:p>
            <a:endParaRPr lang="de-CH" dirty="0"/>
          </a:p>
          <a:p>
            <a:r>
              <a:rPr lang="de-CH" dirty="0" smtClean="0"/>
              <a:t>Semester Thesis</a:t>
            </a:r>
            <a:endParaRPr lang="de-CH" dirty="0"/>
          </a:p>
          <a:p>
            <a:r>
              <a:rPr lang="de-CH" dirty="0" err="1"/>
              <a:t>Supervised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smtClean="0"/>
              <a:t>Margarita </a:t>
            </a:r>
            <a:r>
              <a:rPr lang="de-CH" dirty="0" err="1" smtClean="0"/>
              <a:t>Chli</a:t>
            </a:r>
            <a:r>
              <a:rPr lang="de-CH" dirty="0" smtClean="0"/>
              <a:t> &amp; Lucas Pinto Teixeira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742FA-FF09-8444-A608-4CECBAC3AEE3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Towards</a:t>
            </a:r>
            <a:r>
              <a:rPr lang="de-CH" dirty="0" smtClean="0"/>
              <a:t> </a:t>
            </a:r>
            <a:r>
              <a:rPr lang="de-CH" dirty="0" err="1" smtClean="0"/>
              <a:t>generic</a:t>
            </a:r>
            <a:r>
              <a:rPr lang="de-CH" dirty="0" smtClean="0"/>
              <a:t> Visual</a:t>
            </a:r>
            <a:r>
              <a:rPr lang="de-CH" dirty="0"/>
              <a:t>-</a:t>
            </a:r>
            <a:r>
              <a:rPr lang="de-CH" dirty="0" err="1"/>
              <a:t>Inertial</a:t>
            </a:r>
            <a:r>
              <a:rPr lang="de-CH" dirty="0"/>
              <a:t> </a:t>
            </a:r>
            <a:r>
              <a:rPr lang="de-CH" dirty="0" smtClean="0"/>
              <a:t>Odometry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973DD-2D51-D34E-A196-C02502F62262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err="1"/>
              <a:t>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grpSp>
        <p:nvGrpSpPr>
          <p:cNvPr id="12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3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4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5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24518"/>
              </p:ext>
            </p:extLst>
          </p:nvPr>
        </p:nvGraphicFramePr>
        <p:xfrm>
          <a:off x="2678687" y="1501214"/>
          <a:ext cx="3765636" cy="148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882818"/>
                <a:gridCol w="1882818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Absolute Error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/>
                        <a:t>ROVIO</a:t>
                      </a:r>
                      <a:endParaRPr lang="de-DE" b="1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/>
                        <a:t>OKVIS</a:t>
                      </a:r>
                      <a:endParaRPr lang="de-DE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2.5 m / 1000 m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 m / 1000 m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45 ° / 1000 m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4 ° / 1000 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859157"/>
              </p:ext>
            </p:extLst>
          </p:nvPr>
        </p:nvGraphicFramePr>
        <p:xfrm>
          <a:off x="2678687" y="3252584"/>
          <a:ext cx="3765636" cy="148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882818"/>
                <a:gridCol w="1882818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Relative Error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/>
                        <a:t>ROVIO</a:t>
                      </a:r>
                      <a:endParaRPr lang="de-DE" b="1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/>
                        <a:t>OKVIS</a:t>
                      </a:r>
                      <a:endParaRPr lang="de-DE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 cm / 1 m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 cm / 1 m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0.6 ° / 1 m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0.6 ° / 1 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999304"/>
              </p:ext>
            </p:extLst>
          </p:nvPr>
        </p:nvGraphicFramePr>
        <p:xfrm>
          <a:off x="2678687" y="5000550"/>
          <a:ext cx="3765636" cy="11074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882818"/>
                <a:gridCol w="1882818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Computational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Complexity</a:t>
                      </a:r>
                      <a:endParaRPr lang="de-DE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/>
                        <a:t>ROVIO</a:t>
                      </a:r>
                      <a:endParaRPr lang="de-DE" b="1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/>
                        <a:t>OKVIS</a:t>
                      </a:r>
                      <a:endParaRPr lang="de-DE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10 </a:t>
                      </a:r>
                      <a:r>
                        <a:rPr lang="de-DE" dirty="0" err="1" smtClean="0"/>
                        <a:t>ms</a:t>
                      </a:r>
                      <a:r>
                        <a:rPr lang="de-DE" dirty="0" smtClean="0"/>
                        <a:t> / Frame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unknown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higher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9157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BB50-0FE2-524E-9DA1-B61103032928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Towards</a:t>
            </a:r>
            <a:r>
              <a:rPr lang="de-CH" dirty="0" smtClean="0"/>
              <a:t> non-</a:t>
            </a:r>
            <a:r>
              <a:rPr lang="de-CH" dirty="0" err="1" smtClean="0"/>
              <a:t>timesynchronized</a:t>
            </a:r>
            <a:r>
              <a:rPr lang="de-CH" dirty="0" smtClean="0"/>
              <a:t> </a:t>
            </a:r>
            <a:r>
              <a:rPr lang="de-CH" dirty="0" smtClean="0"/>
              <a:t>Hardware</a:t>
            </a: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grpSp>
        <p:nvGrpSpPr>
          <p:cNvPr id="2" name="Gruppierung 1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6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7" name="Bild 6" descr="f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60" y="1803286"/>
            <a:ext cx="4748550" cy="4498340"/>
          </a:xfrm>
          <a:prstGeom prst="rect">
            <a:avLst/>
          </a:prstGeom>
        </p:spPr>
      </p:pic>
      <p:pic>
        <p:nvPicPr>
          <p:cNvPr id="8" name="Bild 7" descr="final_twi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59" y="1803286"/>
            <a:ext cx="4748550" cy="450544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23850" y="1269548"/>
            <a:ext cx="8496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800" b="1" dirty="0"/>
              <a:t>1) Analysis </a:t>
            </a:r>
            <a:r>
              <a:rPr lang="de-CH" sz="2800" b="1" dirty="0" err="1"/>
              <a:t>with</a:t>
            </a:r>
            <a:r>
              <a:rPr lang="de-CH" sz="2800" b="1" dirty="0"/>
              <a:t> </a:t>
            </a:r>
            <a:r>
              <a:rPr lang="de-CH" sz="2800" b="1" dirty="0" err="1"/>
              <a:t>artificial</a:t>
            </a:r>
            <a:r>
              <a:rPr lang="de-CH" sz="2800" b="1" dirty="0"/>
              <a:t> </a:t>
            </a:r>
            <a:r>
              <a:rPr lang="de-CH" sz="2800" b="1" dirty="0" err="1"/>
              <a:t>bias</a:t>
            </a:r>
            <a:r>
              <a:rPr lang="de-CH" sz="2800" b="1" dirty="0"/>
              <a:t> on IMU </a:t>
            </a:r>
            <a:r>
              <a:rPr lang="de-CH" sz="2800" b="1" dirty="0" err="1"/>
              <a:t>timestamp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028264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5B070-B63D-AB41-9557-961FE76FE484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Towards</a:t>
            </a:r>
            <a:r>
              <a:rPr lang="de-CH" dirty="0"/>
              <a:t> non-</a:t>
            </a:r>
            <a:r>
              <a:rPr lang="de-CH" dirty="0" err="1"/>
              <a:t>timesynchronized</a:t>
            </a:r>
            <a:r>
              <a:rPr lang="de-CH" dirty="0"/>
              <a:t> </a:t>
            </a:r>
            <a:r>
              <a:rPr lang="de-CH" dirty="0" smtClean="0"/>
              <a:t>Hardware</a:t>
            </a:r>
            <a:br>
              <a:rPr lang="de-CH" dirty="0" smtClean="0"/>
            </a:br>
            <a:r>
              <a:rPr lang="de-CH" dirty="0" smtClean="0"/>
              <a:t>2) </a:t>
            </a:r>
            <a:r>
              <a:rPr lang="de-DE" dirty="0" smtClean="0"/>
              <a:t>Real Test</a:t>
            </a:r>
            <a:endParaRPr lang="de-DE" dirty="0"/>
          </a:p>
        </p:txBody>
      </p:sp>
      <p:sp>
        <p:nvSpPr>
          <p:cNvPr id="8" name="Inhaltsplatzhalter 1"/>
          <p:cNvSpPr>
            <a:spLocks noGrp="1"/>
          </p:cNvSpPr>
          <p:nvPr>
            <p:ph idx="1"/>
          </p:nvPr>
        </p:nvSpPr>
        <p:spPr>
          <a:xfrm>
            <a:off x="323850" y="4334959"/>
            <a:ext cx="8496300" cy="1899151"/>
          </a:xfrm>
        </p:spPr>
        <p:txBody>
          <a:bodyPr/>
          <a:lstStyle/>
          <a:p>
            <a:r>
              <a:rPr lang="de-CH" dirty="0"/>
              <a:t>VI </a:t>
            </a:r>
            <a:r>
              <a:rPr lang="de-CH" dirty="0" smtClean="0"/>
              <a:t>Sensor</a:t>
            </a:r>
          </a:p>
          <a:p>
            <a:r>
              <a:rPr lang="de-CH" dirty="0" err="1" smtClean="0"/>
              <a:t>Bluefox</a:t>
            </a:r>
            <a:r>
              <a:rPr lang="de-CH" dirty="0" smtClean="0"/>
              <a:t> 2.0</a:t>
            </a:r>
            <a:endParaRPr lang="de-CH" dirty="0"/>
          </a:p>
          <a:p>
            <a:r>
              <a:rPr lang="de-CH" dirty="0" err="1" smtClean="0"/>
              <a:t>Indoor</a:t>
            </a:r>
            <a:r>
              <a:rPr lang="de-CH" dirty="0" smtClean="0"/>
              <a:t>, </a:t>
            </a:r>
            <a:r>
              <a:rPr lang="de-CH" dirty="0" err="1" smtClean="0"/>
              <a:t>handheld</a:t>
            </a:r>
            <a:r>
              <a:rPr lang="de-CH" dirty="0" smtClean="0"/>
              <a:t>, 60 m, 3 </a:t>
            </a:r>
            <a:r>
              <a:rPr lang="de-CH" dirty="0" err="1" smtClean="0"/>
              <a:t>loops</a:t>
            </a:r>
            <a:endParaRPr lang="de-CH" dirty="0" smtClean="0"/>
          </a:p>
          <a:p>
            <a:r>
              <a:rPr lang="de-CH" dirty="0" smtClean="0"/>
              <a:t>Slow </a:t>
            </a:r>
            <a:r>
              <a:rPr lang="de-CH" dirty="0" err="1" smtClean="0"/>
              <a:t>and</a:t>
            </a:r>
            <a:r>
              <a:rPr lang="de-CH" dirty="0" smtClean="0"/>
              <a:t> Fast Dataset</a:t>
            </a: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995" y="1750154"/>
            <a:ext cx="2982009" cy="2236507"/>
          </a:xfrm>
          <a:prstGeom prst="rect">
            <a:avLst/>
          </a:prstGeom>
        </p:spPr>
      </p:pic>
      <p:grpSp>
        <p:nvGrpSpPr>
          <p:cNvPr id="14" name="Gruppierung 13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5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6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7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63148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597366"/>
            <a:ext cx="8496300" cy="1426818"/>
          </a:xfrm>
        </p:spPr>
        <p:txBody>
          <a:bodyPr/>
          <a:lstStyle/>
          <a:p>
            <a:r>
              <a:rPr lang="de-DE" dirty="0" smtClean="0"/>
              <a:t>Dynamics: 1.5 m/s, 1 </a:t>
            </a:r>
            <a:r>
              <a:rPr lang="de-DE" dirty="0" err="1" smtClean="0"/>
              <a:t>rad</a:t>
            </a:r>
            <a:r>
              <a:rPr lang="de-DE" dirty="0" smtClean="0"/>
              <a:t>/s</a:t>
            </a:r>
          </a:p>
          <a:p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B3E5-0311-264B-8D77-87972BEE18CB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Slow Dataset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slow_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369" y="1473301"/>
            <a:ext cx="3656229" cy="2670071"/>
          </a:xfrm>
          <a:prstGeom prst="rect">
            <a:avLst/>
          </a:prstGeom>
        </p:spPr>
      </p:pic>
      <p:sp>
        <p:nvSpPr>
          <p:cNvPr id="13" name="Inhaltsplatzhalter 1"/>
          <p:cNvSpPr txBox="1">
            <a:spLocks/>
          </p:cNvSpPr>
          <p:nvPr/>
        </p:nvSpPr>
        <p:spPr>
          <a:xfrm>
            <a:off x="323850" y="5246957"/>
            <a:ext cx="8496300" cy="1008137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Non-</a:t>
            </a:r>
            <a:r>
              <a:rPr lang="de-DE" dirty="0" err="1" smtClean="0"/>
              <a:t>timesynchronized</a:t>
            </a:r>
            <a:r>
              <a:rPr lang="de-DE" dirty="0" smtClean="0"/>
              <a:t> Hardware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endParaRPr lang="de-DE" dirty="0" smtClean="0"/>
          </a:p>
          <a:p>
            <a:r>
              <a:rPr lang="de-DE" dirty="0" err="1"/>
              <a:t>Visensor</a:t>
            </a:r>
            <a:r>
              <a:rPr lang="de-DE" dirty="0"/>
              <a:t> </a:t>
            </a:r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 smtClean="0"/>
              <a:t>better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9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1" name="loopslow_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849" y="1592714"/>
            <a:ext cx="3947723" cy="254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20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609408"/>
            <a:ext cx="5154679" cy="1624702"/>
          </a:xfrm>
        </p:spPr>
        <p:txBody>
          <a:bodyPr/>
          <a:lstStyle/>
          <a:p>
            <a:r>
              <a:rPr lang="en-GB" dirty="0" smtClean="0"/>
              <a:t>Fast, shaky motions</a:t>
            </a:r>
          </a:p>
          <a:p>
            <a:r>
              <a:rPr lang="en-GB" dirty="0" smtClean="0"/>
              <a:t>Dynamics: 2.5 m/s, 5 rad/s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66D0-4291-8D47-8B9B-D30E749BA104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 err="1" smtClean="0"/>
              <a:t>dataset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Bild 6" descr="fast_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639" y="1473301"/>
            <a:ext cx="4278960" cy="2670071"/>
          </a:xfrm>
          <a:prstGeom prst="rect">
            <a:avLst/>
          </a:prstGeom>
        </p:spPr>
      </p:pic>
      <p:sp>
        <p:nvSpPr>
          <p:cNvPr id="11" name="Inhaltsplatzhalter 1"/>
          <p:cNvSpPr txBox="1">
            <a:spLocks/>
          </p:cNvSpPr>
          <p:nvPr/>
        </p:nvSpPr>
        <p:spPr>
          <a:xfrm>
            <a:off x="317284" y="5693331"/>
            <a:ext cx="8496300" cy="69822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Non-</a:t>
            </a:r>
            <a:r>
              <a:rPr lang="de-DE" dirty="0" err="1" smtClean="0"/>
              <a:t>timesynchronized</a:t>
            </a:r>
            <a:r>
              <a:rPr lang="de-DE" dirty="0" smtClean="0"/>
              <a:t> Hardware </a:t>
            </a:r>
            <a:r>
              <a:rPr lang="de-DE" dirty="0" err="1" smtClean="0"/>
              <a:t>diverging</a:t>
            </a:r>
            <a:endParaRPr lang="de-DE" dirty="0" smtClean="0"/>
          </a:p>
        </p:txBody>
      </p:sp>
      <p:grpSp>
        <p:nvGrpSpPr>
          <p:cNvPr id="13" name="Gruppierung 12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8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8" name="loopfast5_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850" y="1592714"/>
            <a:ext cx="3947723" cy="254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98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5036408"/>
            <a:ext cx="7456763" cy="1260677"/>
          </a:xfrm>
        </p:spPr>
        <p:txBody>
          <a:bodyPr/>
          <a:lstStyle/>
          <a:p>
            <a:r>
              <a:rPr lang="de-DE" dirty="0" smtClean="0"/>
              <a:t>Fixing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Extrinsics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/>
              <a:t> </a:t>
            </a:r>
            <a:r>
              <a:rPr lang="de-DE" dirty="0" err="1"/>
              <a:t>increases</a:t>
            </a:r>
            <a:r>
              <a:rPr lang="de-DE" dirty="0"/>
              <a:t> Rovio </a:t>
            </a:r>
            <a:r>
              <a:rPr lang="de-DE" dirty="0" err="1" smtClean="0"/>
              <a:t>performance</a:t>
            </a:r>
            <a:r>
              <a:rPr lang="de-DE" dirty="0" smtClean="0"/>
              <a:t> on non-</a:t>
            </a:r>
            <a:r>
              <a:rPr lang="de-DE" dirty="0" err="1" smtClean="0"/>
              <a:t>timesynced</a:t>
            </a:r>
            <a:r>
              <a:rPr lang="de-DE" dirty="0" smtClean="0"/>
              <a:t> Hardware</a:t>
            </a:r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D29F-8BA2-0C40-9D85-18BEC11CABDC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 err="1" smtClean="0"/>
              <a:t>dataset</a:t>
            </a:r>
            <a:r>
              <a:rPr lang="de-DE" dirty="0" smtClean="0"/>
              <a:t> – Fixed </a:t>
            </a:r>
            <a:r>
              <a:rPr lang="de-DE" dirty="0" err="1" smtClean="0"/>
              <a:t>Extrinsics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0" name="Bild 9" descr="fast_fixed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60" y="1592714"/>
            <a:ext cx="4083538" cy="2548128"/>
          </a:xfrm>
          <a:prstGeom prst="rect">
            <a:avLst/>
          </a:prstGeom>
        </p:spPr>
      </p:pic>
      <p:grpSp>
        <p:nvGrpSpPr>
          <p:cNvPr id="15" name="Gruppierung 14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6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2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7" name="Bild 6" descr="first_image_loopfast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592714"/>
            <a:ext cx="3950208" cy="25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09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868336"/>
            <a:ext cx="8496300" cy="4365774"/>
          </a:xfrm>
        </p:spPr>
        <p:txBody>
          <a:bodyPr/>
          <a:lstStyle/>
          <a:p>
            <a:r>
              <a:rPr lang="de-DE" dirty="0"/>
              <a:t>Rovio: Combine </a:t>
            </a:r>
            <a:r>
              <a:rPr lang="de-DE" dirty="0" err="1"/>
              <a:t>with</a:t>
            </a:r>
            <a:r>
              <a:rPr lang="de-DE" dirty="0"/>
              <a:t> „Backend“ </a:t>
            </a:r>
            <a:r>
              <a:rPr lang="de-DE" dirty="0" err="1"/>
              <a:t>performing</a:t>
            </a:r>
            <a:r>
              <a:rPr lang="de-DE" dirty="0"/>
              <a:t> a Global </a:t>
            </a:r>
            <a:r>
              <a:rPr lang="de-DE" dirty="0" err="1"/>
              <a:t>Optimization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Rovio: </a:t>
            </a:r>
            <a:r>
              <a:rPr lang="de-DE" dirty="0" err="1" smtClean="0"/>
              <a:t>Include</a:t>
            </a:r>
            <a:r>
              <a:rPr lang="de-DE" dirty="0" smtClean="0"/>
              <a:t> additional Sensorinformation (GPS, Magnetometer)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smtClean="0"/>
              <a:t>Run Rovio on </a:t>
            </a:r>
            <a:r>
              <a:rPr lang="de-DE" dirty="0" err="1" smtClean="0"/>
              <a:t>embedded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-quality IMU </a:t>
            </a:r>
            <a:r>
              <a:rPr lang="de-DE" dirty="0" err="1" smtClean="0"/>
              <a:t>and</a:t>
            </a:r>
            <a:r>
              <a:rPr lang="de-DE" dirty="0" smtClean="0"/>
              <a:t> non-</a:t>
            </a:r>
            <a:r>
              <a:rPr lang="de-DE" dirty="0" err="1" smtClean="0"/>
              <a:t>timesynchronized</a:t>
            </a:r>
            <a:r>
              <a:rPr lang="de-DE" dirty="0" smtClean="0"/>
              <a:t> Hardware</a:t>
            </a:r>
          </a:p>
          <a:p>
            <a:endParaRPr lang="de-DE" dirty="0"/>
          </a:p>
          <a:p>
            <a:r>
              <a:rPr lang="de-DE" dirty="0" smtClean="0"/>
              <a:t>Run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evaluate</a:t>
            </a:r>
            <a:r>
              <a:rPr lang="de-DE" dirty="0" smtClean="0"/>
              <a:t> Okvis</a:t>
            </a:r>
            <a:endParaRPr lang="de-DE" dirty="0"/>
          </a:p>
          <a:p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4C82F-4837-8A40-AC2E-486F81E7B47B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Outlook</a:t>
            </a:r>
            <a:br>
              <a:rPr lang="de-DE" dirty="0" smtClean="0"/>
            </a:br>
            <a:endParaRPr lang="de-DE" dirty="0"/>
          </a:p>
        </p:txBody>
      </p:sp>
      <p:grpSp>
        <p:nvGrpSpPr>
          <p:cNvPr id="13" name="Gruppierung 12"/>
          <p:cNvGrpSpPr/>
          <p:nvPr/>
        </p:nvGrpSpPr>
        <p:grpSpPr>
          <a:xfrm>
            <a:off x="1802932" y="95618"/>
            <a:ext cx="6947666" cy="603502"/>
            <a:chOff x="1802932" y="95618"/>
            <a:chExt cx="6947666" cy="603502"/>
          </a:xfrm>
        </p:grpSpPr>
        <p:grpSp>
          <p:nvGrpSpPr>
            <p:cNvPr id="7" name="Gruppierung 6"/>
            <p:cNvGrpSpPr/>
            <p:nvPr/>
          </p:nvGrpSpPr>
          <p:grpSpPr>
            <a:xfrm>
              <a:off x="1802932" y="95618"/>
              <a:ext cx="6947666" cy="603502"/>
              <a:chOff x="1802932" y="95618"/>
              <a:chExt cx="6947666" cy="603502"/>
            </a:xfrm>
          </p:grpSpPr>
          <p:sp>
            <p:nvSpPr>
              <p:cNvPr id="8" name="Chevron 28"/>
              <p:cNvSpPr/>
              <p:nvPr/>
            </p:nvSpPr>
            <p:spPr>
              <a:xfrm>
                <a:off x="7031827" y="95618"/>
                <a:ext cx="1718771" cy="603249"/>
              </a:xfrm>
              <a:prstGeom prst="chevron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rgbClr val="FFFFFF"/>
                    </a:solidFill>
                  </a:rPr>
                  <a:t>Outlook</a:t>
                </a:r>
                <a:endParaRPr lang="en-GB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Chevron 28"/>
              <p:cNvSpPr/>
              <p:nvPr/>
            </p:nvSpPr>
            <p:spPr>
              <a:xfrm>
                <a:off x="1802932" y="95871"/>
                <a:ext cx="2762502" cy="603249"/>
              </a:xfrm>
              <a:prstGeom prst="chevron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rgbClr val="FFFFFF"/>
                    </a:solidFill>
                  </a:rPr>
                  <a:t>ROVIO and OKVIS</a:t>
                </a:r>
                <a:endParaRPr lang="en-GB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" name="Chevron 33"/>
            <p:cNvSpPr/>
            <p:nvPr/>
          </p:nvSpPr>
          <p:spPr>
            <a:xfrm>
              <a:off x="7021333" y="95871"/>
              <a:ext cx="1718770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2" name="Chevron 32"/>
            <p:cNvSpPr/>
            <p:nvPr/>
          </p:nvSpPr>
          <p:spPr>
            <a:xfrm>
              <a:off x="4261077" y="95618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0636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555380"/>
            <a:ext cx="8496300" cy="1678729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	</a:t>
            </a:r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!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0E70-C7DF-7841-AE53-EF4FA8A5F7D7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 6" descr="Bildschirmfoto 2015-12-02 um 12.11.1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709184"/>
            <a:ext cx="8496300" cy="210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073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BB69C-C7C4-AE41-80AB-D72EF5FD3F25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– </a:t>
            </a:r>
            <a:r>
              <a:rPr lang="de-DE" dirty="0" err="1" smtClean="0"/>
              <a:t>separated</a:t>
            </a:r>
            <a:r>
              <a:rPr lang="de-DE" dirty="0" smtClean="0"/>
              <a:t> </a:t>
            </a:r>
            <a:r>
              <a:rPr lang="de-DE" dirty="0" err="1" smtClean="0"/>
              <a:t>axes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14" name="Bild 13" descr="aoe_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060" y="1740507"/>
            <a:ext cx="2983276" cy="1861564"/>
          </a:xfrm>
          <a:prstGeom prst="rect">
            <a:avLst/>
          </a:prstGeom>
        </p:spPr>
      </p:pic>
      <p:pic>
        <p:nvPicPr>
          <p:cNvPr id="15" name="Bild 14" descr="aoe_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2" y="1736108"/>
            <a:ext cx="2976228" cy="1857166"/>
          </a:xfrm>
          <a:prstGeom prst="rect">
            <a:avLst/>
          </a:prstGeom>
        </p:spPr>
      </p:pic>
      <p:pic>
        <p:nvPicPr>
          <p:cNvPr id="16" name="Bild 15" descr="ate_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" y="4010611"/>
            <a:ext cx="2976227" cy="1857166"/>
          </a:xfrm>
          <a:prstGeom prst="rect">
            <a:avLst/>
          </a:prstGeom>
        </p:spPr>
      </p:pic>
      <p:pic>
        <p:nvPicPr>
          <p:cNvPr id="17" name="Bild 16" descr="ate_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76" y="4010611"/>
            <a:ext cx="2983276" cy="1861564"/>
          </a:xfrm>
          <a:prstGeom prst="rect">
            <a:avLst/>
          </a:prstGeom>
        </p:spPr>
      </p:pic>
      <p:pic>
        <p:nvPicPr>
          <p:cNvPr id="20" name="Bild 19" descr="ate_z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24" y="4006213"/>
            <a:ext cx="2983276" cy="1861564"/>
          </a:xfrm>
          <a:prstGeom prst="rect">
            <a:avLst/>
          </a:prstGeom>
        </p:spPr>
      </p:pic>
      <p:pic>
        <p:nvPicPr>
          <p:cNvPr id="13" name="Bild 12" descr="aoe_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" y="1736108"/>
            <a:ext cx="2976228" cy="1857167"/>
          </a:xfrm>
          <a:prstGeom prst="rect">
            <a:avLst/>
          </a:prstGeom>
        </p:spPr>
      </p:pic>
      <p:pic>
        <p:nvPicPr>
          <p:cNvPr id="25" name="Bild 24" descr="Bildschirmfoto 2015-12-03 um 10.27.4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68" y="1319148"/>
            <a:ext cx="911048" cy="421359"/>
          </a:xfrm>
          <a:prstGeom prst="rect">
            <a:avLst/>
          </a:prstGeom>
        </p:spPr>
      </p:pic>
      <p:grpSp>
        <p:nvGrpSpPr>
          <p:cNvPr id="23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24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6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7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90000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24064"/>
            <a:ext cx="5438051" cy="4210046"/>
          </a:xfrm>
        </p:spPr>
        <p:txBody>
          <a:bodyPr/>
          <a:lstStyle/>
          <a:p>
            <a:r>
              <a:rPr lang="de-DE" dirty="0" smtClean="0"/>
              <a:t>Yaw </a:t>
            </a:r>
            <a:r>
              <a:rPr lang="de-DE" dirty="0"/>
              <a:t>D</a:t>
            </a:r>
            <a:r>
              <a:rPr lang="de-DE" dirty="0" smtClean="0"/>
              <a:t>rift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Rovio</a:t>
            </a:r>
            <a:r>
              <a:rPr lang="de-DE" dirty="0" smtClean="0"/>
              <a:t> 10 </a:t>
            </a:r>
            <a:r>
              <a:rPr lang="de-DE" dirty="0" err="1" smtClean="0"/>
              <a:t>times</a:t>
            </a:r>
            <a:r>
              <a:rPr lang="de-DE" dirty="0" smtClean="0"/>
              <a:t>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1000 m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r>
              <a:rPr lang="de-DE" dirty="0" smtClean="0"/>
              <a:t>World-</a:t>
            </a:r>
            <a:r>
              <a:rPr lang="de-DE" dirty="0" err="1" smtClean="0"/>
              <a:t>z</a:t>
            </a:r>
            <a:r>
              <a:rPr lang="de-DE" dirty="0" smtClean="0"/>
              <a:t> Drift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Rovio</a:t>
            </a:r>
            <a:r>
              <a:rPr lang="de-DE" dirty="0" smtClean="0"/>
              <a:t> 3 </a:t>
            </a:r>
            <a:r>
              <a:rPr lang="de-DE" dirty="0" err="1" smtClean="0"/>
              <a:t>times</a:t>
            </a:r>
            <a:r>
              <a:rPr lang="de-DE" dirty="0" smtClean="0"/>
              <a:t>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1000 m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D6E71-DA99-424B-89FF-416A9722926A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14" name="Bild 13" descr="aoe_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2" y="1736108"/>
            <a:ext cx="2976228" cy="1857166"/>
          </a:xfrm>
          <a:prstGeom prst="rect">
            <a:avLst/>
          </a:prstGeom>
        </p:spPr>
      </p:pic>
      <p:pic>
        <p:nvPicPr>
          <p:cNvPr id="16" name="Bild 15" descr="ate_z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24" y="4006213"/>
            <a:ext cx="2983276" cy="1861564"/>
          </a:xfrm>
          <a:prstGeom prst="rect">
            <a:avLst/>
          </a:prstGeom>
        </p:spPr>
      </p:pic>
      <p:pic>
        <p:nvPicPr>
          <p:cNvPr id="17" name="Bild 16" descr="Bildschirmfoto 2015-12-03 um 10.27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68" y="1319148"/>
            <a:ext cx="911048" cy="421359"/>
          </a:xfrm>
          <a:prstGeom prst="rect">
            <a:avLst/>
          </a:prstGeom>
        </p:spPr>
      </p:pic>
      <p:grpSp>
        <p:nvGrpSpPr>
          <p:cNvPr id="15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8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3680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0CE78-899C-C946-B169-951567590A5D}" type="datetime1">
              <a:rPr lang="en-GB" smtClean="0"/>
              <a:t>05.12.15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Julian Surber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323850" y="3694688"/>
            <a:ext cx="4248150" cy="2539422"/>
          </a:xfrm>
        </p:spPr>
        <p:txBody>
          <a:bodyPr/>
          <a:lstStyle/>
          <a:p>
            <a:r>
              <a:rPr lang="en-GB" dirty="0" smtClean="0"/>
              <a:t>One key challenge: Single Robot Localization</a:t>
            </a:r>
          </a:p>
          <a:p>
            <a:endParaRPr lang="en-GB" dirty="0" smtClean="0"/>
          </a:p>
          <a:p>
            <a:r>
              <a:rPr lang="en-GB" dirty="0" smtClean="0"/>
              <a:t>Global and Local </a:t>
            </a:r>
            <a:endParaRPr lang="en-GB" dirty="0"/>
          </a:p>
        </p:txBody>
      </p:sp>
      <p:pic>
        <p:nvPicPr>
          <p:cNvPr id="11" name="Bild 10" descr="Bildschirmfoto 2015-12-02 um 12.11.1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8" y="1278837"/>
            <a:ext cx="8496300" cy="2107748"/>
          </a:xfrm>
          <a:prstGeom prst="rect">
            <a:avLst/>
          </a:prstGeom>
        </p:spPr>
      </p:pic>
      <p:sp>
        <p:nvSpPr>
          <p:cNvPr id="8" name="Inhaltsplatzhalter 9"/>
          <p:cNvSpPr txBox="1">
            <a:spLocks/>
          </p:cNvSpPr>
          <p:nvPr/>
        </p:nvSpPr>
        <p:spPr>
          <a:xfrm>
            <a:off x="4536578" y="3694688"/>
            <a:ext cx="4248150" cy="253942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Visual-Inertial Odometry</a:t>
            </a:r>
          </a:p>
          <a:p>
            <a:pPr lvl="1"/>
            <a:r>
              <a:rPr lang="en-GB" dirty="0"/>
              <a:t>Complementary Properties</a:t>
            </a:r>
          </a:p>
          <a:p>
            <a:pPr lvl="1"/>
            <a:r>
              <a:rPr lang="en-GB" dirty="0" smtClean="0"/>
              <a:t>Lightweight </a:t>
            </a:r>
          </a:p>
          <a:p>
            <a:pPr lvl="1"/>
            <a:r>
              <a:rPr lang="en-GB" dirty="0" smtClean="0"/>
              <a:t>Passive</a:t>
            </a:r>
            <a:endParaRPr lang="en-GB" dirty="0"/>
          </a:p>
          <a:p>
            <a:pPr lvl="1"/>
            <a:r>
              <a:rPr lang="en-GB" dirty="0" err="1" smtClean="0"/>
              <a:t>O</a:t>
            </a:r>
            <a:r>
              <a:rPr lang="en-GB" dirty="0" err="1" smtClean="0"/>
              <a:t>nboard</a:t>
            </a:r>
            <a:endParaRPr lang="en-GB" dirty="0" smtClean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49725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/>
          <p:cNvSpPr/>
          <p:nvPr/>
        </p:nvSpPr>
        <p:spPr>
          <a:xfrm>
            <a:off x="3988202" y="5608371"/>
            <a:ext cx="3896167" cy="6087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988203" y="2886474"/>
            <a:ext cx="3896166" cy="6087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405-689C-2C4A-9BD4-456211037F16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72" name="Bild 71" descr="rpe_fra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9" y="1592714"/>
            <a:ext cx="2900344" cy="2892265"/>
          </a:xfrm>
          <a:prstGeom prst="rect">
            <a:avLst/>
          </a:prstGeom>
        </p:spPr>
      </p:pic>
      <p:pic>
        <p:nvPicPr>
          <p:cNvPr id="82" name="Bild 8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6" y="3795350"/>
            <a:ext cx="1328728" cy="216000"/>
          </a:xfrm>
          <a:prstGeom prst="rect">
            <a:avLst/>
          </a:prstGeom>
        </p:spPr>
      </p:pic>
      <p:pic>
        <p:nvPicPr>
          <p:cNvPr id="83" name="Bild 8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93" y="2282625"/>
            <a:ext cx="1243636" cy="216000"/>
          </a:xfrm>
          <a:prstGeom prst="rect">
            <a:avLst/>
          </a:prstGeom>
        </p:spPr>
      </p:pic>
      <p:pic>
        <p:nvPicPr>
          <p:cNvPr id="9" name="Bild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2239862"/>
            <a:ext cx="334452" cy="288000"/>
          </a:xfrm>
          <a:prstGeom prst="rect">
            <a:avLst/>
          </a:prstGeom>
        </p:spPr>
      </p:pic>
      <p:pic>
        <p:nvPicPr>
          <p:cNvPr id="11" name="Bild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36" y="4464111"/>
            <a:ext cx="288000" cy="288000"/>
          </a:xfrm>
          <a:prstGeom prst="rect">
            <a:avLst/>
          </a:prstGeom>
        </p:spPr>
      </p:pic>
      <p:pic>
        <p:nvPicPr>
          <p:cNvPr id="12" name="Bild 1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61" y="3596721"/>
            <a:ext cx="288000" cy="288000"/>
          </a:xfrm>
          <a:prstGeom prst="rect">
            <a:avLst/>
          </a:prstGeom>
        </p:spPr>
      </p:pic>
      <p:sp>
        <p:nvSpPr>
          <p:cNvPr id="23" name="Rechteck 22"/>
          <p:cNvSpPr/>
          <p:nvPr/>
        </p:nvSpPr>
        <p:spPr>
          <a:xfrm>
            <a:off x="3925232" y="1679403"/>
            <a:ext cx="4012392" cy="191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13" name="Bild 1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1843083"/>
            <a:ext cx="3743999" cy="307948"/>
          </a:xfrm>
          <a:prstGeom prst="rect">
            <a:avLst/>
          </a:prstGeom>
        </p:spPr>
      </p:pic>
      <p:pic>
        <p:nvPicPr>
          <p:cNvPr id="14" name="Bild 1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2400618"/>
            <a:ext cx="3743999" cy="312000"/>
          </a:xfrm>
          <a:prstGeom prst="rect">
            <a:avLst/>
          </a:prstGeom>
        </p:spPr>
      </p:pic>
      <p:pic>
        <p:nvPicPr>
          <p:cNvPr id="15" name="Bild 1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3012544"/>
            <a:ext cx="3743999" cy="313374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3925232" y="4464111"/>
            <a:ext cx="4012392" cy="1868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16" name="Bild 15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4604137"/>
            <a:ext cx="3743999" cy="304000"/>
          </a:xfrm>
          <a:prstGeom prst="rect">
            <a:avLst/>
          </a:prstGeom>
        </p:spPr>
      </p:pic>
      <p:pic>
        <p:nvPicPr>
          <p:cNvPr id="17" name="Bild 16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5153891"/>
            <a:ext cx="3743999" cy="312000"/>
          </a:xfrm>
          <a:prstGeom prst="rect">
            <a:avLst/>
          </a:prstGeom>
        </p:spPr>
      </p:pic>
      <p:pic>
        <p:nvPicPr>
          <p:cNvPr id="18" name="Bild 17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5732467"/>
            <a:ext cx="3743999" cy="300152"/>
          </a:xfrm>
          <a:prstGeom prst="rect">
            <a:avLst/>
          </a:prstGeom>
        </p:spPr>
      </p:pic>
      <p:pic>
        <p:nvPicPr>
          <p:cNvPr id="20" name="Bild 19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280072"/>
            <a:ext cx="3112000" cy="216000"/>
          </a:xfrm>
          <a:prstGeom prst="rect">
            <a:avLst/>
          </a:prstGeom>
        </p:spPr>
      </p:pic>
      <p:pic>
        <p:nvPicPr>
          <p:cNvPr id="21" name="Bild 20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4009096"/>
            <a:ext cx="3128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496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9" grpId="0" animBg="1"/>
      <p:bldP spid="23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5DC36-843A-194D-9FEC-5C716C157420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sp>
        <p:nvSpPr>
          <p:cNvPr id="60" name="Rechteck 59"/>
          <p:cNvSpPr/>
          <p:nvPr/>
        </p:nvSpPr>
        <p:spPr>
          <a:xfrm>
            <a:off x="3925232" y="3795350"/>
            <a:ext cx="5092828" cy="727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71" name="Bild 7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4" y="2410049"/>
            <a:ext cx="288000" cy="288000"/>
          </a:xfrm>
          <a:prstGeom prst="rect">
            <a:avLst/>
          </a:prstGeom>
        </p:spPr>
      </p:pic>
      <p:pic>
        <p:nvPicPr>
          <p:cNvPr id="73" name="Bild 7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64" y="4484979"/>
            <a:ext cx="759273" cy="288000"/>
          </a:xfrm>
          <a:prstGeom prst="rect">
            <a:avLst/>
          </a:prstGeom>
        </p:spPr>
      </p:pic>
      <p:pic>
        <p:nvPicPr>
          <p:cNvPr id="74" name="Bild 7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431" y="2740033"/>
            <a:ext cx="759273" cy="288000"/>
          </a:xfrm>
          <a:prstGeom prst="rect">
            <a:avLst/>
          </a:prstGeom>
        </p:spPr>
      </p:pic>
      <p:pic>
        <p:nvPicPr>
          <p:cNvPr id="75" name="Bild 7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4628979"/>
            <a:ext cx="3516923" cy="216000"/>
          </a:xfrm>
          <a:prstGeom prst="rect">
            <a:avLst/>
          </a:prstGeom>
        </p:spPr>
      </p:pic>
      <p:sp>
        <p:nvSpPr>
          <p:cNvPr id="77" name="Rechteck 76"/>
          <p:cNvSpPr/>
          <p:nvPr/>
        </p:nvSpPr>
        <p:spPr>
          <a:xfrm>
            <a:off x="235425" y="5502083"/>
            <a:ext cx="8782635" cy="755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81" name="Bild 8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223445"/>
            <a:ext cx="2400923" cy="216000"/>
          </a:xfrm>
          <a:prstGeom prst="rect">
            <a:avLst/>
          </a:prstGeom>
        </p:spPr>
      </p:pic>
      <p:pic>
        <p:nvPicPr>
          <p:cNvPr id="82" name="Bild 8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6" y="3795350"/>
            <a:ext cx="1328728" cy="216000"/>
          </a:xfrm>
          <a:prstGeom prst="rect">
            <a:avLst/>
          </a:prstGeom>
        </p:spPr>
      </p:pic>
      <p:pic>
        <p:nvPicPr>
          <p:cNvPr id="83" name="Bild 8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590" y="1484714"/>
            <a:ext cx="1243636" cy="216000"/>
          </a:xfrm>
          <a:prstGeom prst="rect">
            <a:avLst/>
          </a:prstGeom>
        </p:spPr>
      </p:pic>
      <p:pic>
        <p:nvPicPr>
          <p:cNvPr id="2" name="Bild 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619170"/>
            <a:ext cx="4824000" cy="663455"/>
          </a:xfrm>
          <a:prstGeom prst="rect">
            <a:avLst/>
          </a:prstGeom>
        </p:spPr>
      </p:pic>
      <p:pic>
        <p:nvPicPr>
          <p:cNvPr id="7" name="Bild 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4" y="2463048"/>
            <a:ext cx="4824000" cy="665165"/>
          </a:xfrm>
          <a:prstGeom prst="rect">
            <a:avLst/>
          </a:prstGeom>
        </p:spPr>
      </p:pic>
      <p:pic>
        <p:nvPicPr>
          <p:cNvPr id="11" name="Bild 10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3" y="1340714"/>
            <a:ext cx="288000" cy="288000"/>
          </a:xfrm>
          <a:prstGeom prst="rect">
            <a:avLst/>
          </a:prstGeom>
        </p:spPr>
      </p:pic>
      <p:pic>
        <p:nvPicPr>
          <p:cNvPr id="12" name="Bild 11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4" y="4059392"/>
            <a:ext cx="4824000" cy="226591"/>
          </a:xfrm>
          <a:prstGeom prst="rect">
            <a:avLst/>
          </a:prstGeom>
        </p:spPr>
      </p:pic>
      <p:pic>
        <p:nvPicPr>
          <p:cNvPr id="14" name="Bild 1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3480143"/>
            <a:ext cx="3082154" cy="216000"/>
          </a:xfrm>
          <a:prstGeom prst="rect">
            <a:avLst/>
          </a:prstGeom>
        </p:spPr>
      </p:pic>
      <p:pic>
        <p:nvPicPr>
          <p:cNvPr id="15" name="Bild 14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5181648"/>
            <a:ext cx="2976000" cy="216000"/>
          </a:xfrm>
          <a:prstGeom prst="rect">
            <a:avLst/>
          </a:prstGeom>
        </p:spPr>
      </p:pic>
      <p:pic>
        <p:nvPicPr>
          <p:cNvPr id="16" name="Bild 15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5696435"/>
            <a:ext cx="8536496" cy="413359"/>
          </a:xfrm>
          <a:prstGeom prst="rect">
            <a:avLst/>
          </a:prstGeom>
        </p:spPr>
      </p:pic>
      <p:pic>
        <p:nvPicPr>
          <p:cNvPr id="23" name="Bild 22" descr="rpe_frames_2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94" y="724243"/>
            <a:ext cx="2782923" cy="380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804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11" name="Bild 10" descr="euroc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966" y="1592714"/>
            <a:ext cx="3344184" cy="2206936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1575-F9D6-594B-883F-4D5610B85B23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pic>
        <p:nvPicPr>
          <p:cNvPr id="6" name="Bild 5" descr="euroc_gte_g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2714"/>
            <a:ext cx="4449993" cy="433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52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8" name="Bild 7" descr="euroc_goe_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" y="1166509"/>
            <a:ext cx="2948774" cy="1840035"/>
          </a:xfrm>
          <a:prstGeom prst="rect">
            <a:avLst/>
          </a:prstGeom>
        </p:spPr>
      </p:pic>
      <p:pic>
        <p:nvPicPr>
          <p:cNvPr id="9" name="Bild 8" descr="euroc_goe_p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3" y="1166510"/>
            <a:ext cx="2948775" cy="1840035"/>
          </a:xfrm>
          <a:prstGeom prst="rect">
            <a:avLst/>
          </a:prstGeom>
        </p:spPr>
      </p:pic>
      <p:pic>
        <p:nvPicPr>
          <p:cNvPr id="10" name="Bild 9" descr="euroc_goe_ya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2" y="1166511"/>
            <a:ext cx="2941298" cy="1835370"/>
          </a:xfrm>
          <a:prstGeom prst="rect">
            <a:avLst/>
          </a:prstGeom>
        </p:spPr>
      </p:pic>
      <p:pic>
        <p:nvPicPr>
          <p:cNvPr id="11" name="Bild 10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76" y="4712732"/>
            <a:ext cx="2617448" cy="172733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1575-F9D6-594B-883F-4D5610B85B23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pic>
        <p:nvPicPr>
          <p:cNvPr id="12" name="Bild 11" descr="euroc_gte_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" y="2877361"/>
            <a:ext cx="2948775" cy="1840036"/>
          </a:xfrm>
          <a:prstGeom prst="rect">
            <a:avLst/>
          </a:prstGeom>
        </p:spPr>
      </p:pic>
      <p:pic>
        <p:nvPicPr>
          <p:cNvPr id="13" name="Bild 12" descr="euroc_gte_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2" y="2877360"/>
            <a:ext cx="2948775" cy="1840035"/>
          </a:xfrm>
          <a:prstGeom prst="rect">
            <a:avLst/>
          </a:prstGeom>
        </p:spPr>
      </p:pic>
      <p:pic>
        <p:nvPicPr>
          <p:cNvPr id="14" name="Bild 13" descr="euroc_gte_z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2" y="2877362"/>
            <a:ext cx="2941298" cy="1835370"/>
          </a:xfrm>
          <a:prstGeom prst="rect">
            <a:avLst/>
          </a:prstGeom>
        </p:spPr>
      </p:pic>
      <p:sp>
        <p:nvSpPr>
          <p:cNvPr id="15" name="Inhaltsplatzhalter 1"/>
          <p:cNvSpPr>
            <a:spLocks noGrp="1"/>
          </p:cNvSpPr>
          <p:nvPr>
            <p:ph idx="1"/>
          </p:nvPr>
        </p:nvSpPr>
        <p:spPr>
          <a:xfrm>
            <a:off x="323850" y="2151727"/>
            <a:ext cx="8496300" cy="4418255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/>
              <a:t>A</a:t>
            </a:r>
            <a:r>
              <a:rPr lang="de-DE" dirty="0" err="1" smtClean="0"/>
              <a:t>OE_Yaw</a:t>
            </a:r>
            <a:r>
              <a:rPr lang="de-DE" dirty="0" smtClean="0"/>
              <a:t> = 1 </a:t>
            </a:r>
            <a:r>
              <a:rPr lang="de-DE" dirty="0" err="1" smtClean="0"/>
              <a:t>deg</a:t>
            </a:r>
            <a:r>
              <a:rPr lang="de-DE" dirty="0" smtClean="0"/>
              <a:t> / 50 m</a:t>
            </a:r>
          </a:p>
          <a:p>
            <a:r>
              <a:rPr lang="de-DE" dirty="0"/>
              <a:t>A</a:t>
            </a:r>
            <a:r>
              <a:rPr lang="de-DE" dirty="0" smtClean="0"/>
              <a:t>TE_Z = 5 cm / 50 m (0.1 %)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41905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952306"/>
            <a:ext cx="8496300" cy="4281804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/>
              <a:t>R</a:t>
            </a:r>
            <a:r>
              <a:rPr lang="de-DE" dirty="0" smtClean="0"/>
              <a:t>TE = 4 cm / 1 m (4 %</a:t>
            </a:r>
            <a:r>
              <a:rPr lang="de-DE" dirty="0"/>
              <a:t>)	</a:t>
            </a:r>
          </a:p>
          <a:p>
            <a:r>
              <a:rPr lang="de-DE" dirty="0" smtClean="0"/>
              <a:t>ROE </a:t>
            </a:r>
            <a:r>
              <a:rPr lang="de-DE" dirty="0"/>
              <a:t>= 0.6° / 1 m</a:t>
            </a:r>
          </a:p>
          <a:p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E6BF-D84F-A346-B7F9-F34B66C332E4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>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euroc_l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592714"/>
            <a:ext cx="3805890" cy="2374876"/>
          </a:xfrm>
          <a:prstGeom prst="rect">
            <a:avLst/>
          </a:prstGeom>
        </p:spPr>
      </p:pic>
      <p:pic>
        <p:nvPicPr>
          <p:cNvPr id="12" name="Bild 11" descr="euroc_l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61" y="1592715"/>
            <a:ext cx="3805890" cy="2374875"/>
          </a:xfrm>
          <a:prstGeom prst="rect">
            <a:avLst/>
          </a:prstGeom>
        </p:spPr>
      </p:pic>
      <p:pic>
        <p:nvPicPr>
          <p:cNvPr id="10" name="Bild 9" descr="euroc_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76" y="4712732"/>
            <a:ext cx="2617448" cy="172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465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597366"/>
            <a:ext cx="8496300" cy="1426818"/>
          </a:xfrm>
        </p:spPr>
        <p:txBody>
          <a:bodyPr/>
          <a:lstStyle/>
          <a:p>
            <a:r>
              <a:rPr lang="de-DE" dirty="0" smtClean="0"/>
              <a:t>Dynamics: 1.5 m/s, 1 </a:t>
            </a:r>
            <a:r>
              <a:rPr lang="de-DE" dirty="0" err="1" smtClean="0"/>
              <a:t>rad</a:t>
            </a:r>
            <a:r>
              <a:rPr lang="de-DE" dirty="0" smtClean="0"/>
              <a:t>/s</a:t>
            </a:r>
          </a:p>
          <a:p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B3E5-0311-264B-8D77-87972BEE18CB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Slow Dataset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slow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03" y="1553448"/>
            <a:ext cx="3305776" cy="2414142"/>
          </a:xfrm>
          <a:prstGeom prst="rect">
            <a:avLst/>
          </a:prstGeom>
        </p:spPr>
      </p:pic>
      <p:sp>
        <p:nvSpPr>
          <p:cNvPr id="13" name="Inhaltsplatzhalter 1"/>
          <p:cNvSpPr txBox="1">
            <a:spLocks/>
          </p:cNvSpPr>
          <p:nvPr/>
        </p:nvSpPr>
        <p:spPr>
          <a:xfrm>
            <a:off x="323850" y="5246957"/>
            <a:ext cx="8496300" cy="1008137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Non-</a:t>
            </a:r>
            <a:r>
              <a:rPr lang="de-DE" dirty="0" err="1" smtClean="0"/>
              <a:t>timesynchronized</a:t>
            </a:r>
            <a:r>
              <a:rPr lang="de-DE" dirty="0" smtClean="0"/>
              <a:t> Hardware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endParaRPr lang="de-DE" dirty="0" smtClean="0"/>
          </a:p>
          <a:p>
            <a:r>
              <a:rPr lang="de-DE" dirty="0" err="1"/>
              <a:t>Visensor</a:t>
            </a:r>
            <a:r>
              <a:rPr lang="de-DE" dirty="0"/>
              <a:t> </a:t>
            </a:r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 smtClean="0"/>
              <a:t>better</a:t>
            </a:r>
            <a:endParaRPr lang="de-DE" dirty="0"/>
          </a:p>
        </p:txBody>
      </p:sp>
      <p:pic>
        <p:nvPicPr>
          <p:cNvPr id="7" name="Bild 6" descr="slow_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79" y="1101602"/>
            <a:ext cx="2826730" cy="1763880"/>
          </a:xfrm>
          <a:prstGeom prst="rect">
            <a:avLst/>
          </a:prstGeom>
        </p:spPr>
      </p:pic>
      <p:pic>
        <p:nvPicPr>
          <p:cNvPr id="8" name="Bild 7" descr="slow_a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59" y="1090763"/>
            <a:ext cx="2846840" cy="1776428"/>
          </a:xfrm>
          <a:prstGeom prst="rect">
            <a:avLst/>
          </a:prstGeom>
        </p:spPr>
      </p:pic>
      <p:pic>
        <p:nvPicPr>
          <p:cNvPr id="10" name="Bild 9" descr="r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39" y="2831777"/>
            <a:ext cx="2829470" cy="1765589"/>
          </a:xfrm>
          <a:prstGeom prst="rect">
            <a:avLst/>
          </a:prstGeom>
        </p:spPr>
      </p:pic>
      <p:pic>
        <p:nvPicPr>
          <p:cNvPr id="11" name="Bild 10" descr="ro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60" y="2865482"/>
            <a:ext cx="2846840" cy="1776428"/>
          </a:xfrm>
          <a:prstGeom prst="rect">
            <a:avLst/>
          </a:prstGeom>
        </p:spPr>
      </p:pic>
      <p:grpSp>
        <p:nvGrpSpPr>
          <p:cNvPr id="18" name="Gruppierung 17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9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83715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219500"/>
            <a:ext cx="5154679" cy="2014610"/>
          </a:xfrm>
        </p:spPr>
        <p:txBody>
          <a:bodyPr/>
          <a:lstStyle/>
          <a:p>
            <a:r>
              <a:rPr lang="de-DE" dirty="0" smtClean="0"/>
              <a:t>Fast, </a:t>
            </a:r>
            <a:r>
              <a:rPr lang="de-DE" dirty="0" err="1" smtClean="0"/>
              <a:t>shaky</a:t>
            </a:r>
            <a:r>
              <a:rPr lang="de-DE" dirty="0" smtClean="0"/>
              <a:t> </a:t>
            </a:r>
            <a:r>
              <a:rPr lang="de-DE" dirty="0" err="1" smtClean="0"/>
              <a:t>motions</a:t>
            </a:r>
            <a:endParaRPr lang="de-DE" dirty="0" smtClean="0"/>
          </a:p>
          <a:p>
            <a:r>
              <a:rPr lang="de-DE" dirty="0" smtClean="0"/>
              <a:t>Dynamics: 2.5 m/s, 5 </a:t>
            </a:r>
            <a:r>
              <a:rPr lang="de-DE" dirty="0" err="1" smtClean="0"/>
              <a:t>rad</a:t>
            </a:r>
            <a:r>
              <a:rPr lang="de-DE" dirty="0" smtClean="0"/>
              <a:t>/s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66D0-4291-8D47-8B9B-D30E749BA104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 err="1" smtClean="0"/>
              <a:t>dataset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Bild 6" descr="fast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277826"/>
            <a:ext cx="3889995" cy="2427357"/>
          </a:xfrm>
          <a:prstGeom prst="rect">
            <a:avLst/>
          </a:prstGeom>
        </p:spPr>
      </p:pic>
      <p:sp>
        <p:nvSpPr>
          <p:cNvPr id="11" name="Inhaltsplatzhalter 1"/>
          <p:cNvSpPr txBox="1">
            <a:spLocks/>
          </p:cNvSpPr>
          <p:nvPr/>
        </p:nvSpPr>
        <p:spPr>
          <a:xfrm>
            <a:off x="317284" y="5383417"/>
            <a:ext cx="8496300" cy="1008137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Non-</a:t>
            </a:r>
            <a:r>
              <a:rPr lang="de-DE" dirty="0" err="1" smtClean="0"/>
              <a:t>timesynchronized</a:t>
            </a:r>
            <a:r>
              <a:rPr lang="de-DE" dirty="0" smtClean="0"/>
              <a:t> Hardware </a:t>
            </a:r>
            <a:r>
              <a:rPr lang="de-DE" dirty="0" err="1" smtClean="0"/>
              <a:t>diverging</a:t>
            </a:r>
            <a:endParaRPr lang="de-DE" dirty="0" smtClean="0"/>
          </a:p>
        </p:txBody>
      </p:sp>
      <p:grpSp>
        <p:nvGrpSpPr>
          <p:cNvPr id="13" name="Gruppierung 12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8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8361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219498"/>
            <a:ext cx="5584984" cy="2077587"/>
          </a:xfrm>
        </p:spPr>
        <p:txBody>
          <a:bodyPr/>
          <a:lstStyle/>
          <a:p>
            <a:r>
              <a:rPr lang="de-DE" dirty="0" smtClean="0"/>
              <a:t>Fixing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Extrinsics</a:t>
            </a:r>
            <a:r>
              <a:rPr lang="de-DE" dirty="0" smtClean="0"/>
              <a:t> on non-</a:t>
            </a:r>
            <a:r>
              <a:rPr lang="de-DE" dirty="0" err="1" smtClean="0"/>
              <a:t>timesynced</a:t>
            </a:r>
            <a:r>
              <a:rPr lang="de-DE" dirty="0" smtClean="0"/>
              <a:t> Hardware </a:t>
            </a:r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err="1" smtClean="0"/>
              <a:t>Rovio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D29F-8BA2-0C40-9D85-18BEC11CABDC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 err="1" smtClean="0"/>
              <a:t>dataset</a:t>
            </a:r>
            <a:r>
              <a:rPr lang="de-DE" dirty="0" smtClean="0"/>
              <a:t> – Fixed </a:t>
            </a:r>
            <a:r>
              <a:rPr lang="de-DE" dirty="0" err="1" smtClean="0"/>
              <a:t>Extrinsics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0" name="Bild 9" descr="fast_fixed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1283699"/>
            <a:ext cx="3863762" cy="2410988"/>
          </a:xfrm>
          <a:prstGeom prst="rect">
            <a:avLst/>
          </a:prstGeom>
        </p:spPr>
      </p:pic>
      <p:pic>
        <p:nvPicPr>
          <p:cNvPr id="11" name="Bild 10" descr="fast_fixed_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59" y="1045770"/>
            <a:ext cx="2753890" cy="1718427"/>
          </a:xfrm>
          <a:prstGeom prst="rect">
            <a:avLst/>
          </a:prstGeom>
        </p:spPr>
      </p:pic>
      <p:pic>
        <p:nvPicPr>
          <p:cNvPr id="12" name="Bild 11" descr="fast_fixed_a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0" y="2792172"/>
            <a:ext cx="2753890" cy="1732865"/>
          </a:xfrm>
          <a:prstGeom prst="rect">
            <a:avLst/>
          </a:prstGeom>
        </p:spPr>
      </p:pic>
      <p:pic>
        <p:nvPicPr>
          <p:cNvPr id="13" name="Bild 12" descr="fast_fixed_az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1" y="4515684"/>
            <a:ext cx="2753888" cy="1718426"/>
          </a:xfrm>
          <a:prstGeom prst="rect">
            <a:avLst/>
          </a:prstGeom>
        </p:spPr>
      </p:pic>
      <p:grpSp>
        <p:nvGrpSpPr>
          <p:cNvPr id="15" name="Gruppierung 14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6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2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2536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5001558"/>
              </p:ext>
            </p:extLst>
          </p:nvPr>
        </p:nvGraphicFramePr>
        <p:xfrm>
          <a:off x="323850" y="2024063"/>
          <a:ext cx="8496300" cy="29667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832100"/>
                <a:gridCol w="2832100"/>
                <a:gridCol w="2832100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Rovio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Okvis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Absolute Translation Error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 cm / 50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-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Absolute Orientation Error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45 ° / 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-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baseline="0" dirty="0" smtClean="0"/>
                        <a:t>Absolute Yaw Error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 ° / 50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-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Absolute </a:t>
                      </a:r>
                      <a:r>
                        <a:rPr lang="de-DE" dirty="0" err="1" smtClean="0"/>
                        <a:t>world-z</a:t>
                      </a:r>
                      <a:r>
                        <a:rPr lang="de-DE" dirty="0" smtClean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 cm / 50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Relative Translation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 cm / 1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Relative Orientation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0.6 ° / 1</a:t>
                      </a:r>
                      <a:r>
                        <a:rPr lang="de-DE" baseline="0" dirty="0" smtClean="0"/>
                        <a:t>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-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Processing</a:t>
                      </a:r>
                      <a:r>
                        <a:rPr lang="de-DE" baseline="0" dirty="0" smtClean="0"/>
                        <a:t> Time / Frame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 </a:t>
                      </a:r>
                      <a:r>
                        <a:rPr lang="de-DE" dirty="0" err="1" smtClean="0"/>
                        <a:t>ms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unknown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higher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973DD-2D51-D34E-A196-C02502F62262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grpSp>
        <p:nvGrpSpPr>
          <p:cNvPr id="8" name="Group 1"/>
          <p:cNvGrpSpPr/>
          <p:nvPr/>
        </p:nvGrpSpPr>
        <p:grpSpPr>
          <a:xfrm>
            <a:off x="2042899" y="89267"/>
            <a:ext cx="6707699" cy="609600"/>
            <a:chOff x="2847464" y="57149"/>
            <a:chExt cx="6707699" cy="609600"/>
          </a:xfrm>
        </p:grpSpPr>
        <p:sp>
          <p:nvSpPr>
            <p:cNvPr id="9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0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1" name="Chevron 33"/>
            <p:cNvSpPr/>
            <p:nvPr/>
          </p:nvSpPr>
          <p:spPr>
            <a:xfrm>
              <a:off x="2847464" y="57149"/>
              <a:ext cx="2518606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</a:t>
              </a:r>
              <a:r>
                <a:rPr lang="en-GB" dirty="0">
                  <a:solidFill>
                    <a:srgbClr val="FFFFFF"/>
                  </a:solidFill>
                </a:rPr>
                <a:t> </a:t>
              </a:r>
              <a:r>
                <a:rPr lang="en-GB" dirty="0" smtClean="0">
                  <a:solidFill>
                    <a:srgbClr val="FFFFFF"/>
                  </a:solidFill>
                </a:rPr>
                <a:t>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9790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5311112"/>
            <a:ext cx="8496300" cy="922998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E860E-D7F2-CF48-A58D-98C4E8FD5AD0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r>
              <a:rPr lang="de-DE" dirty="0"/>
              <a:t> </a:t>
            </a:r>
            <a:r>
              <a:rPr lang="de-DE" dirty="0" smtClean="0"/>
              <a:t>/ Features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Euroc</a:t>
            </a:r>
            <a:r>
              <a:rPr lang="de-DE" dirty="0"/>
              <a:t> </a:t>
            </a:r>
            <a:r>
              <a:rPr lang="de-DE" dirty="0" smtClean="0"/>
              <a:t>Data</a:t>
            </a:r>
            <a:endParaRPr lang="de-DE" dirty="0"/>
          </a:p>
        </p:txBody>
      </p:sp>
      <p:grpSp>
        <p:nvGrpSpPr>
          <p:cNvPr id="10" name="Gruppierung 9"/>
          <p:cNvGrpSpPr/>
          <p:nvPr/>
        </p:nvGrpSpPr>
        <p:grpSpPr>
          <a:xfrm>
            <a:off x="1877447" y="1718668"/>
            <a:ext cx="5389106" cy="4243212"/>
            <a:chOff x="1877447" y="1718668"/>
            <a:chExt cx="5389106" cy="4243212"/>
          </a:xfrm>
        </p:grpSpPr>
        <p:pic>
          <p:nvPicPr>
            <p:cNvPr id="7" name="Bild 6" descr="errors_timing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447" y="1718668"/>
              <a:ext cx="5389106" cy="4243212"/>
            </a:xfrm>
            <a:prstGeom prst="rect">
              <a:avLst/>
            </a:prstGeom>
          </p:spPr>
        </p:pic>
        <p:sp>
          <p:nvSpPr>
            <p:cNvPr id="9" name="Rechteck 8"/>
            <p:cNvSpPr/>
            <p:nvPr/>
          </p:nvSpPr>
          <p:spPr>
            <a:xfrm>
              <a:off x="3389971" y="1836847"/>
              <a:ext cx="2392920" cy="283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77337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9842-1FD4-A345-BFC0-A0BF0FC072CF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7" name="Group 1"/>
          <p:cNvGrpSpPr/>
          <p:nvPr/>
        </p:nvGrpSpPr>
        <p:grpSpPr>
          <a:xfrm>
            <a:off x="4261077" y="95618"/>
            <a:ext cx="4489521" cy="603249"/>
            <a:chOff x="5065642" y="63500"/>
            <a:chExt cx="4489521" cy="603249"/>
          </a:xfrm>
        </p:grpSpPr>
        <p:sp>
          <p:nvSpPr>
            <p:cNvPr id="8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9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Chevron 28"/>
          <p:cNvSpPr/>
          <p:nvPr/>
        </p:nvSpPr>
        <p:spPr>
          <a:xfrm>
            <a:off x="1755899" y="95871"/>
            <a:ext cx="2809535" cy="603249"/>
          </a:xfrm>
          <a:prstGeom prst="chevr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ROVIO and OKVIS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635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F6014-5877-6045-B441-CD30C00E96DA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5" name="Bild 14" descr="overview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6" r="12447" b="56686"/>
          <a:stretch/>
        </p:blipFill>
        <p:spPr>
          <a:xfrm>
            <a:off x="2196247" y="1263770"/>
            <a:ext cx="4751506" cy="3868549"/>
          </a:xfrm>
          <a:prstGeom prst="rect">
            <a:avLst/>
          </a:prstGeom>
        </p:spPr>
      </p:pic>
      <p:pic>
        <p:nvPicPr>
          <p:cNvPr id="10" name="Bild 9" descr="keyframebased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45" y="2335514"/>
            <a:ext cx="2045339" cy="2900906"/>
          </a:xfrm>
          <a:prstGeom prst="rect">
            <a:avLst/>
          </a:prstGeom>
        </p:spPr>
      </p:pic>
      <p:grpSp>
        <p:nvGrpSpPr>
          <p:cNvPr id="17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8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6350671" y="5951178"/>
            <a:ext cx="2451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 smtClean="0"/>
              <a:t>2 </a:t>
            </a:r>
            <a:r>
              <a:rPr lang="de-DE" sz="1200" dirty="0" smtClean="0"/>
              <a:t>[</a:t>
            </a:r>
            <a:r>
              <a:rPr lang="de-DE" sz="1200" dirty="0" err="1" smtClean="0"/>
              <a:t>Leutenegger</a:t>
            </a:r>
            <a:r>
              <a:rPr lang="de-DE" sz="1200" dirty="0" smtClean="0"/>
              <a:t> et al., IJRR, 2015]</a:t>
            </a:r>
            <a:endParaRPr lang="de-DE" sz="1200" dirty="0"/>
          </a:p>
        </p:txBody>
      </p:sp>
      <p:pic>
        <p:nvPicPr>
          <p:cNvPr id="8" name="Bild 7" descr="filteringbased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7" y="2335514"/>
            <a:ext cx="2045339" cy="290090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023672" y="2821281"/>
            <a:ext cx="241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 smtClean="0"/>
              <a:t>1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5842044" y="2821281"/>
            <a:ext cx="241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/>
              <a:t>2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6350671" y="5670109"/>
            <a:ext cx="2083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 smtClean="0"/>
              <a:t>1 </a:t>
            </a:r>
            <a:r>
              <a:rPr lang="de-DE" sz="1200" dirty="0" smtClean="0"/>
              <a:t>[</a:t>
            </a:r>
            <a:r>
              <a:rPr lang="de-DE" sz="1200" dirty="0" err="1"/>
              <a:t>Blösch</a:t>
            </a:r>
            <a:r>
              <a:rPr lang="de-DE" sz="1200" dirty="0"/>
              <a:t> et al., IROS, 2015] </a:t>
            </a:r>
          </a:p>
        </p:txBody>
      </p:sp>
    </p:spTree>
    <p:extLst>
      <p:ext uri="{BB962C8B-B14F-4D97-AF65-F5344CB8AC3E}">
        <p14:creationId xmlns:p14="http://schemas.microsoft.com/office/powerpoint/2010/main" val="3062131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5386606"/>
            <a:ext cx="8496300" cy="847503"/>
          </a:xfrm>
        </p:spPr>
        <p:txBody>
          <a:bodyPr/>
          <a:lstStyle/>
          <a:p>
            <a:r>
              <a:rPr lang="de-DE" sz="2000" dirty="0" smtClean="0"/>
              <a:t>Fast Corner Detector / Multilevel </a:t>
            </a:r>
            <a:r>
              <a:rPr lang="de-DE" sz="2000" dirty="0" err="1" smtClean="0"/>
              <a:t>Direct</a:t>
            </a:r>
            <a:r>
              <a:rPr lang="de-DE" sz="2000" dirty="0" smtClean="0"/>
              <a:t> </a:t>
            </a:r>
            <a:r>
              <a:rPr lang="de-DE" sz="2000" dirty="0" err="1" smtClean="0"/>
              <a:t>Intensity</a:t>
            </a:r>
            <a:r>
              <a:rPr lang="de-DE" sz="2000" dirty="0" smtClean="0"/>
              <a:t> Patch Features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1E05A-089F-5D42-82C8-4018FB5FD66F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ROVIO – Robust Visual </a:t>
            </a:r>
            <a:r>
              <a:rPr lang="de-CH" dirty="0" err="1"/>
              <a:t>Inertial</a:t>
            </a:r>
            <a:r>
              <a:rPr lang="de-CH" dirty="0"/>
              <a:t> </a:t>
            </a:r>
            <a:r>
              <a:rPr lang="de-CH" dirty="0" err="1"/>
              <a:t>Odometry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</a:t>
            </a:r>
            <a:r>
              <a:rPr lang="de-CH" dirty="0" err="1"/>
              <a:t>Direct</a:t>
            </a:r>
            <a:r>
              <a:rPr lang="de-CH" dirty="0"/>
              <a:t> EKF-</a:t>
            </a:r>
            <a:r>
              <a:rPr lang="de-CH" dirty="0" err="1"/>
              <a:t>Based</a:t>
            </a:r>
            <a:r>
              <a:rPr lang="de-CH" dirty="0"/>
              <a:t> Approach</a:t>
            </a:r>
            <a:endParaRPr lang="de-DE" dirty="0"/>
          </a:p>
        </p:txBody>
      </p:sp>
      <p:pic>
        <p:nvPicPr>
          <p:cNvPr id="10" name="euroc_12s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50" y="1689835"/>
            <a:ext cx="8496300" cy="3267241"/>
          </a:xfrm>
          <a:prstGeom prst="rect">
            <a:avLst/>
          </a:prstGeom>
        </p:spPr>
      </p:pic>
      <p:grpSp>
        <p:nvGrpSpPr>
          <p:cNvPr id="15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6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7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8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37406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847-C75C-AD44-B907-408B43FC484C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OKVIS – Optimal </a:t>
            </a:r>
            <a:r>
              <a:rPr lang="de-CH" dirty="0" err="1"/>
              <a:t>Keyframe-Based</a:t>
            </a:r>
            <a:r>
              <a:rPr lang="de-CH" dirty="0"/>
              <a:t> </a:t>
            </a:r>
            <a:r>
              <a:rPr lang="de-CH" dirty="0" smtClean="0"/>
              <a:t>VI SLAM</a:t>
            </a:r>
            <a:br>
              <a:rPr lang="de-CH" dirty="0" smtClean="0"/>
            </a:br>
            <a:endParaRPr lang="de-DE" dirty="0"/>
          </a:p>
        </p:txBody>
      </p:sp>
      <p:pic>
        <p:nvPicPr>
          <p:cNvPr id="7" name="okvi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978" y="1235842"/>
            <a:ext cx="6872212" cy="3865346"/>
          </a:xfrm>
        </p:spPr>
      </p:pic>
      <p:sp>
        <p:nvSpPr>
          <p:cNvPr id="8" name="Inhaltsplatzhalter 1"/>
          <p:cNvSpPr txBox="1">
            <a:spLocks/>
          </p:cNvSpPr>
          <p:nvPr/>
        </p:nvSpPr>
        <p:spPr>
          <a:xfrm>
            <a:off x="323850" y="5341245"/>
            <a:ext cx="8496300" cy="89286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/>
              <a:t>Harris Corner Detector / BRISK </a:t>
            </a:r>
            <a:r>
              <a:rPr lang="en-GB" sz="2000" dirty="0" smtClean="0"/>
              <a:t>Descriptor</a:t>
            </a:r>
            <a:endParaRPr lang="en-GB" sz="2000" dirty="0" smtClean="0"/>
          </a:p>
          <a:p>
            <a:pPr marL="361950" lvl="1" indent="-361950">
              <a:spcBef>
                <a:spcPts val="500"/>
              </a:spcBef>
            </a:pPr>
            <a:r>
              <a:rPr lang="en-GB" dirty="0" smtClean="0"/>
              <a:t>Nonlinear </a:t>
            </a:r>
            <a:r>
              <a:rPr lang="en-GB" dirty="0" smtClean="0"/>
              <a:t>Optimization</a:t>
            </a:r>
            <a:endParaRPr lang="en-GB" dirty="0" smtClean="0"/>
          </a:p>
        </p:txBody>
      </p:sp>
      <p:grpSp>
        <p:nvGrpSpPr>
          <p:cNvPr id="13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4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5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6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feld 11"/>
          <p:cNvSpPr txBox="1"/>
          <p:nvPr/>
        </p:nvSpPr>
        <p:spPr>
          <a:xfrm>
            <a:off x="7392495" y="4577968"/>
            <a:ext cx="1510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[</a:t>
            </a:r>
            <a:r>
              <a:rPr lang="de-DE" sz="1200" dirty="0" err="1" smtClean="0"/>
              <a:t>Leutenegger</a:t>
            </a:r>
            <a:r>
              <a:rPr lang="de-DE" sz="1200" dirty="0" smtClean="0"/>
              <a:t> et al., </a:t>
            </a:r>
          </a:p>
          <a:p>
            <a:r>
              <a:rPr lang="de-DE" sz="1200" dirty="0" smtClean="0"/>
              <a:t>IJRR, 2015]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204126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5B070-B63D-AB41-9557-961FE76FE484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Comparison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Bild 6" descr="Bildschirmfoto 2015-12-02 um 13.29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622825"/>
            <a:ext cx="2591091" cy="2057269"/>
          </a:xfrm>
          <a:prstGeom prst="rect">
            <a:avLst/>
          </a:prstGeom>
        </p:spPr>
      </p:pic>
      <p:sp>
        <p:nvSpPr>
          <p:cNvPr id="8" name="Inhaltsplatzhalter 1"/>
          <p:cNvSpPr>
            <a:spLocks noGrp="1"/>
          </p:cNvSpPr>
          <p:nvPr>
            <p:ph idx="1"/>
          </p:nvPr>
        </p:nvSpPr>
        <p:spPr>
          <a:xfrm>
            <a:off x="323850" y="4408434"/>
            <a:ext cx="8496300" cy="1825676"/>
          </a:xfrm>
        </p:spPr>
        <p:txBody>
          <a:bodyPr/>
          <a:lstStyle/>
          <a:p>
            <a:r>
              <a:rPr lang="de-CH" dirty="0"/>
              <a:t>VI Sensor</a:t>
            </a:r>
          </a:p>
          <a:p>
            <a:r>
              <a:rPr lang="de-CH" dirty="0" err="1" smtClean="0"/>
              <a:t>Distance</a:t>
            </a:r>
            <a:r>
              <a:rPr lang="de-CH" dirty="0" smtClean="0"/>
              <a:t> 1200 m, </a:t>
            </a:r>
            <a:r>
              <a:rPr lang="de-CH" dirty="0" err="1" smtClean="0"/>
              <a:t>handheld</a:t>
            </a:r>
            <a:r>
              <a:rPr lang="de-CH" dirty="0" smtClean="0"/>
              <a:t>, 100 Loops</a:t>
            </a:r>
          </a:p>
          <a:p>
            <a:r>
              <a:rPr lang="de-CH" dirty="0" smtClean="0"/>
              <a:t>Dynamics: 2 m/s, 3 </a:t>
            </a:r>
            <a:r>
              <a:rPr lang="de-CH" dirty="0" err="1" smtClean="0"/>
              <a:t>rad</a:t>
            </a:r>
            <a:r>
              <a:rPr lang="de-CH" dirty="0" smtClean="0"/>
              <a:t>/s</a:t>
            </a:r>
          </a:p>
        </p:txBody>
      </p:sp>
      <p:pic>
        <p:nvPicPr>
          <p:cNvPr id="2" name="Bild 1" descr="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43" y="1742381"/>
            <a:ext cx="2745856" cy="2372419"/>
          </a:xfrm>
          <a:prstGeom prst="rect">
            <a:avLst/>
          </a:prstGeom>
        </p:spPr>
      </p:pic>
      <p:pic>
        <p:nvPicPr>
          <p:cNvPr id="10" name="Bild 9" descr="2D_okvi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144" y="1742380"/>
            <a:ext cx="2745855" cy="2372419"/>
          </a:xfrm>
          <a:prstGeom prst="rect">
            <a:avLst/>
          </a:prstGeom>
        </p:spPr>
      </p:pic>
      <p:pic>
        <p:nvPicPr>
          <p:cNvPr id="24" name="Bild 23" descr="2D_rovi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43" y="1742381"/>
            <a:ext cx="2745856" cy="2372419"/>
          </a:xfrm>
          <a:prstGeom prst="rect">
            <a:avLst/>
          </a:prstGeom>
        </p:spPr>
      </p:pic>
      <p:cxnSp>
        <p:nvCxnSpPr>
          <p:cNvPr id="16" name="Gerade Verbindung mit Pfeil 15"/>
          <p:cNvCxnSpPr/>
          <p:nvPr/>
        </p:nvCxnSpPr>
        <p:spPr>
          <a:xfrm flipV="1">
            <a:off x="3406693" y="3285330"/>
            <a:ext cx="434572" cy="2938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2760252" y="3453355"/>
            <a:ext cx="829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Start /</a:t>
            </a:r>
          </a:p>
          <a:p>
            <a:r>
              <a:rPr lang="de-DE" sz="1200" dirty="0" err="1" smtClean="0"/>
              <a:t>Endpoint</a:t>
            </a:r>
            <a:endParaRPr lang="de-DE" sz="1200" dirty="0"/>
          </a:p>
        </p:txBody>
      </p:sp>
      <p:grpSp>
        <p:nvGrpSpPr>
          <p:cNvPr id="18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9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22" name="Textfeld 21"/>
          <p:cNvSpPr txBox="1"/>
          <p:nvPr/>
        </p:nvSpPr>
        <p:spPr>
          <a:xfrm>
            <a:off x="323850" y="3776520"/>
            <a:ext cx="198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[Nikolic et al., ICRA, 2014]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270858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BB69C-C7C4-AE41-80AB-D72EF5FD3F25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7" name="Bild 6" descr="a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37263"/>
            <a:ext cx="4248150" cy="2771463"/>
          </a:xfrm>
          <a:prstGeom prst="rect">
            <a:avLst/>
          </a:prstGeom>
        </p:spPr>
      </p:pic>
      <p:pic>
        <p:nvPicPr>
          <p:cNvPr id="8" name="Bild 7" descr="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87086"/>
            <a:ext cx="4248150" cy="2565714"/>
          </a:xfrm>
          <a:prstGeom prst="rect">
            <a:avLst/>
          </a:prstGeom>
        </p:spPr>
      </p:pic>
      <p:pic>
        <p:nvPicPr>
          <p:cNvPr id="25" name="Bild 24" descr="Bildschirmfoto 2015-12-03 um 10.27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7" y="925857"/>
            <a:ext cx="911048" cy="421359"/>
          </a:xfrm>
          <a:prstGeom prst="rect">
            <a:avLst/>
          </a:prstGeom>
        </p:spPr>
      </p:pic>
      <p:pic>
        <p:nvPicPr>
          <p:cNvPr id="14" name="Bild 13" descr="rpe_fram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9" y="2749417"/>
            <a:ext cx="2900344" cy="2892265"/>
          </a:xfrm>
          <a:prstGeom prst="rect">
            <a:avLst/>
          </a:prstGeom>
        </p:spPr>
      </p:pic>
      <p:pic>
        <p:nvPicPr>
          <p:cNvPr id="15" name="Bild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5070396"/>
            <a:ext cx="1220541" cy="198413"/>
          </a:xfrm>
          <a:prstGeom prst="rect">
            <a:avLst/>
          </a:prstGeom>
        </p:spPr>
      </p:pic>
      <p:pic>
        <p:nvPicPr>
          <p:cNvPr id="16" name="Bild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216" y="4739138"/>
            <a:ext cx="1142378" cy="198413"/>
          </a:xfrm>
          <a:prstGeom prst="rect">
            <a:avLst/>
          </a:prstGeom>
        </p:spPr>
      </p:pic>
      <p:grpSp>
        <p:nvGrpSpPr>
          <p:cNvPr id="17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20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3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4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9030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20" descr="rpe_frames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59" y="1602701"/>
            <a:ext cx="2945705" cy="402764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80200-2ACC-B346-9BB9-7512C9B7DB04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1" name="Bild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870" y="4346483"/>
            <a:ext cx="1220541" cy="198413"/>
          </a:xfrm>
          <a:prstGeom prst="rect">
            <a:avLst/>
          </a:prstGeom>
        </p:spPr>
      </p:pic>
      <p:pic>
        <p:nvPicPr>
          <p:cNvPr id="13" name="Bild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58" y="3888621"/>
            <a:ext cx="1142378" cy="198413"/>
          </a:xfrm>
          <a:prstGeom prst="rect">
            <a:avLst/>
          </a:prstGeom>
        </p:spPr>
      </p:pic>
      <p:pic>
        <p:nvPicPr>
          <p:cNvPr id="16" name="Bild 15" descr="r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31" y="923099"/>
            <a:ext cx="4183662" cy="2609611"/>
          </a:xfrm>
          <a:prstGeom prst="rect">
            <a:avLst/>
          </a:prstGeom>
        </p:spPr>
      </p:pic>
      <p:pic>
        <p:nvPicPr>
          <p:cNvPr id="17" name="Bild 16" descr="ro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31" y="3625887"/>
            <a:ext cx="4183662" cy="2609611"/>
          </a:xfrm>
          <a:prstGeom prst="rect">
            <a:avLst/>
          </a:prstGeom>
        </p:spPr>
      </p:pic>
      <p:pic>
        <p:nvPicPr>
          <p:cNvPr id="20" name="Bild 19" descr="Bildschirmfoto 2015-12-03 um 10.27.4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100" y="923099"/>
            <a:ext cx="911048" cy="421359"/>
          </a:xfrm>
          <a:prstGeom prst="rect">
            <a:avLst/>
          </a:prstGeom>
        </p:spPr>
      </p:pic>
      <p:grpSp>
        <p:nvGrpSpPr>
          <p:cNvPr id="22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23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4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5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6486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Template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PowerPoint_Template.potx</Template>
  <TotalTime>0</TotalTime>
  <Words>1239</Words>
  <Application>Microsoft Macintosh PowerPoint</Application>
  <PresentationFormat>Bildschirmpräsentation (4:3)</PresentationFormat>
  <Paragraphs>331</Paragraphs>
  <Slides>29</Slides>
  <Notes>12</Notes>
  <HiddenSlides>0</HiddenSlides>
  <MMClips>4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0" baseType="lpstr">
      <vt:lpstr>PowerPoint_Template</vt:lpstr>
      <vt:lpstr>Towards generic Visual-Inertial Odometry</vt:lpstr>
      <vt:lpstr> </vt:lpstr>
      <vt:lpstr>PowerPoint-Präsentation</vt:lpstr>
      <vt:lpstr>Overview </vt:lpstr>
      <vt:lpstr>ROVIO – Robust Visual Inertial Odometry Using a Direct EKF-Based Approach</vt:lpstr>
      <vt:lpstr>OKVIS – Optimal Keyframe-Based VI SLAM </vt:lpstr>
      <vt:lpstr>Comparison </vt:lpstr>
      <vt:lpstr>Global Accuracy  </vt:lpstr>
      <vt:lpstr>Local Accuracy </vt:lpstr>
      <vt:lpstr>Results </vt:lpstr>
      <vt:lpstr>Towards non-timesynchronized Hardware </vt:lpstr>
      <vt:lpstr>Towards non-timesynchronized Hardware 2) Real Test</vt:lpstr>
      <vt:lpstr>Slow Dataset </vt:lpstr>
      <vt:lpstr>Fast dataset </vt:lpstr>
      <vt:lpstr>Fast dataset – Fixed Extrinsics </vt:lpstr>
      <vt:lpstr>Outlook </vt:lpstr>
      <vt:lpstr>PowerPoint-Präsentation</vt:lpstr>
      <vt:lpstr>Global Accuracy – separated axes  </vt:lpstr>
      <vt:lpstr>Global Accuracy  </vt:lpstr>
      <vt:lpstr>PowerPoint-Präsentation</vt:lpstr>
      <vt:lpstr>PowerPoint-Präsentation</vt:lpstr>
      <vt:lpstr>Global Accuracy – Euroc Data </vt:lpstr>
      <vt:lpstr>Global Accuracy – Euroc Data </vt:lpstr>
      <vt:lpstr>Local Accuracy – Euroc Data </vt:lpstr>
      <vt:lpstr>Slow Dataset </vt:lpstr>
      <vt:lpstr>Fast dataset </vt:lpstr>
      <vt:lpstr>Fast dataset – Fixed Extrinsics </vt:lpstr>
      <vt:lpstr>Results – Euroc Data </vt:lpstr>
      <vt:lpstr>Computational Complexity / Features – Euroc Data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Valentin Surber</cp:lastModifiedBy>
  <cp:revision>237</cp:revision>
  <cp:lastPrinted>2013-06-08T11:22:51Z</cp:lastPrinted>
  <dcterms:created xsi:type="dcterms:W3CDTF">2013-05-24T16:23:39Z</dcterms:created>
  <dcterms:modified xsi:type="dcterms:W3CDTF">2015-12-05T21:30:28Z</dcterms:modified>
</cp:coreProperties>
</file>